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72" r:id="rId2"/>
    <p:sldId id="283" r:id="rId3"/>
    <p:sldId id="277" r:id="rId4"/>
    <p:sldId id="278" r:id="rId5"/>
    <p:sldId id="273" r:id="rId6"/>
    <p:sldId id="274" r:id="rId7"/>
    <p:sldId id="275" r:id="rId8"/>
    <p:sldId id="276" r:id="rId9"/>
    <p:sldId id="266" r:id="rId10"/>
    <p:sldId id="267" r:id="rId11"/>
    <p:sldId id="268" r:id="rId12"/>
    <p:sldId id="282" r:id="rId13"/>
    <p:sldId id="281" r:id="rId14"/>
    <p:sldId id="280" r:id="rId15"/>
    <p:sldId id="279" r:id="rId16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412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C9518-5CD7-46EF-9F5A-4784FB474957}" type="datetimeFigureOut">
              <a:rPr lang="ar-IQ" smtClean="0"/>
              <a:t>14/10/1440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84510-56DF-4F62-A817-BE871B2190C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83669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C9518-5CD7-46EF-9F5A-4784FB474957}" type="datetimeFigureOut">
              <a:rPr lang="ar-IQ" smtClean="0"/>
              <a:t>14/10/1440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84510-56DF-4F62-A817-BE871B2190C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62436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C9518-5CD7-46EF-9F5A-4784FB474957}" type="datetimeFigureOut">
              <a:rPr lang="ar-IQ" smtClean="0"/>
              <a:t>14/10/1440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84510-56DF-4F62-A817-BE871B2190C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97734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C9518-5CD7-46EF-9F5A-4784FB474957}" type="datetimeFigureOut">
              <a:rPr lang="ar-IQ" smtClean="0"/>
              <a:t>14/10/1440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84510-56DF-4F62-A817-BE871B2190C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04945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C9518-5CD7-46EF-9F5A-4784FB474957}" type="datetimeFigureOut">
              <a:rPr lang="ar-IQ" smtClean="0"/>
              <a:t>14/10/1440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84510-56DF-4F62-A817-BE871B2190C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56895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C9518-5CD7-46EF-9F5A-4784FB474957}" type="datetimeFigureOut">
              <a:rPr lang="ar-IQ" smtClean="0"/>
              <a:t>14/10/1440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84510-56DF-4F62-A817-BE871B2190C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33354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C9518-5CD7-46EF-9F5A-4784FB474957}" type="datetimeFigureOut">
              <a:rPr lang="ar-IQ" smtClean="0"/>
              <a:t>14/10/1440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84510-56DF-4F62-A817-BE871B2190C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6880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C9518-5CD7-46EF-9F5A-4784FB474957}" type="datetimeFigureOut">
              <a:rPr lang="ar-IQ" smtClean="0"/>
              <a:t>14/10/1440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84510-56DF-4F62-A817-BE871B2190C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23122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C9518-5CD7-46EF-9F5A-4784FB474957}" type="datetimeFigureOut">
              <a:rPr lang="ar-IQ" smtClean="0"/>
              <a:t>14/10/1440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84510-56DF-4F62-A817-BE871B2190C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71769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C9518-5CD7-46EF-9F5A-4784FB474957}" type="datetimeFigureOut">
              <a:rPr lang="ar-IQ" smtClean="0"/>
              <a:t>14/10/1440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84510-56DF-4F62-A817-BE871B2190C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16802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C9518-5CD7-46EF-9F5A-4784FB474957}" type="datetimeFigureOut">
              <a:rPr lang="ar-IQ" smtClean="0"/>
              <a:t>14/10/1440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84510-56DF-4F62-A817-BE871B2190C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91260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0C9518-5CD7-46EF-9F5A-4784FB474957}" type="datetimeFigureOut">
              <a:rPr lang="ar-IQ" smtClean="0"/>
              <a:t>14/10/1440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584510-56DF-4F62-A817-BE871B2190C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47956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ar-IQ" sz="5400" dirty="0" smtClean="0">
                <a:solidFill>
                  <a:srgbClr val="FF0000"/>
                </a:solidFill>
              </a:rPr>
              <a:t>المحاضرة الخامسة </a:t>
            </a:r>
          </a:p>
          <a:p>
            <a:pPr marL="0" indent="0" algn="ctr">
              <a:buNone/>
            </a:pPr>
            <a:endParaRPr lang="ar-IQ" sz="5400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ar-IQ" sz="5400" dirty="0" smtClean="0">
                <a:solidFill>
                  <a:srgbClr val="FF0000"/>
                </a:solidFill>
              </a:rPr>
              <a:t>التربية البدنية </a:t>
            </a:r>
            <a:r>
              <a:rPr lang="ar-IQ" sz="5400" dirty="0" err="1" smtClean="0">
                <a:solidFill>
                  <a:srgbClr val="FF0000"/>
                </a:solidFill>
              </a:rPr>
              <a:t>والرياضبية</a:t>
            </a:r>
            <a:r>
              <a:rPr lang="ar-IQ" sz="5400" dirty="0" smtClean="0">
                <a:solidFill>
                  <a:srgbClr val="FF0000"/>
                </a:solidFill>
              </a:rPr>
              <a:t> </a:t>
            </a:r>
            <a:r>
              <a:rPr lang="ar-IQ" sz="5400" smtClean="0">
                <a:solidFill>
                  <a:srgbClr val="FF0000"/>
                </a:solidFill>
              </a:rPr>
              <a:t>في </a:t>
            </a:r>
            <a:r>
              <a:rPr lang="ar-IQ" sz="5400" smtClean="0">
                <a:solidFill>
                  <a:srgbClr val="FF0000"/>
                </a:solidFill>
              </a:rPr>
              <a:t>الهند </a:t>
            </a:r>
            <a:r>
              <a:rPr lang="ar-IQ" sz="5400" dirty="0" smtClean="0">
                <a:solidFill>
                  <a:srgbClr val="FF0000"/>
                </a:solidFill>
              </a:rPr>
              <a:t>القديمة </a:t>
            </a:r>
          </a:p>
          <a:p>
            <a:pPr marL="0" indent="0" algn="ctr">
              <a:buNone/>
            </a:pPr>
            <a:r>
              <a:rPr lang="ar-IQ" sz="5400" dirty="0" smtClean="0">
                <a:solidFill>
                  <a:srgbClr val="FF0000"/>
                </a:solidFill>
              </a:rPr>
              <a:t>المرحلة :الاولى </a:t>
            </a:r>
            <a:endParaRPr lang="ar-IQ" sz="5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671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984210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114761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7504" y="188640"/>
            <a:ext cx="8928992" cy="6552728"/>
          </a:xfrm>
        </p:spPr>
        <p:txBody>
          <a:bodyPr/>
          <a:lstStyle/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03514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7504" y="188640"/>
            <a:ext cx="8928992" cy="6552728"/>
          </a:xfrm>
        </p:spPr>
        <p:txBody>
          <a:bodyPr/>
          <a:lstStyle/>
          <a:p>
            <a:pPr algn="just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03514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7504" y="188640"/>
            <a:ext cx="8928992" cy="6552728"/>
          </a:xfrm>
        </p:spPr>
        <p:txBody>
          <a:bodyPr/>
          <a:lstStyle/>
          <a:p>
            <a:pPr algn="just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03514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7504" y="188640"/>
            <a:ext cx="8928992" cy="6552728"/>
          </a:xfrm>
        </p:spPr>
        <p:txBody>
          <a:bodyPr/>
          <a:lstStyle/>
          <a:p>
            <a:r>
              <a:rPr lang="ar-IQ" smtClean="0"/>
              <a:t>العقلانية :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3420325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ar-IQ" dirty="0" err="1"/>
              <a:t>التربیة</a:t>
            </a:r>
            <a:r>
              <a:rPr lang="ar-IQ" dirty="0"/>
              <a:t> </a:t>
            </a:r>
            <a:r>
              <a:rPr lang="ar-IQ" dirty="0" err="1"/>
              <a:t>البدنیة</a:t>
            </a:r>
            <a:r>
              <a:rPr lang="ar-IQ" dirty="0"/>
              <a:t> و </a:t>
            </a:r>
            <a:r>
              <a:rPr lang="ar-IQ" dirty="0" err="1"/>
              <a:t>الریاضیة</a:t>
            </a:r>
            <a:r>
              <a:rPr lang="ar-IQ" dirty="0"/>
              <a:t> في الهند </a:t>
            </a:r>
            <a:r>
              <a:rPr lang="ar-IQ" dirty="0" err="1"/>
              <a:t>القدیمة</a:t>
            </a:r>
            <a:r>
              <a:rPr lang="ar-IQ" dirty="0"/>
              <a:t>:</a:t>
            </a:r>
            <a:endParaRPr lang="ar-IQ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ar-IQ" dirty="0" err="1"/>
              <a:t>سیطر</a:t>
            </a:r>
            <a:r>
              <a:rPr lang="ar-IQ" dirty="0"/>
              <a:t> المناخ الفلسفي </a:t>
            </a:r>
            <a:r>
              <a:rPr lang="ar-IQ" dirty="0" err="1"/>
              <a:t>الدیني</a:t>
            </a:r>
            <a:r>
              <a:rPr lang="ar-IQ" dirty="0"/>
              <a:t> على الهند </a:t>
            </a:r>
            <a:r>
              <a:rPr lang="ar-IQ" dirty="0" err="1"/>
              <a:t>القدیمة</a:t>
            </a:r>
            <a:r>
              <a:rPr lang="ar-IQ" dirty="0"/>
              <a:t> وعلى كافة ألوان النشاط بها، و </a:t>
            </a:r>
            <a:r>
              <a:rPr lang="ar-IQ" dirty="0" err="1"/>
              <a:t>یؤمن</a:t>
            </a:r>
            <a:r>
              <a:rPr lang="ar-IQ" dirty="0"/>
              <a:t> الهنود </a:t>
            </a:r>
            <a:r>
              <a:rPr lang="ar-IQ" dirty="0" err="1"/>
              <a:t>بالبوذیة</a:t>
            </a:r>
            <a:r>
              <a:rPr lang="ar-IQ" dirty="0"/>
              <a:t> و </a:t>
            </a:r>
            <a:r>
              <a:rPr lang="ar-IQ" dirty="0" err="1"/>
              <a:t>الهندوسیة</a:t>
            </a:r>
            <a:r>
              <a:rPr lang="ar-IQ" dirty="0"/>
              <a:t>، وكما تعلم فإن هذه العقائد تتضمن </a:t>
            </a:r>
            <a:r>
              <a:rPr lang="ar-IQ" dirty="0" err="1"/>
              <a:t>تعالیم</a:t>
            </a:r>
            <a:r>
              <a:rPr lang="ar-IQ" dirty="0"/>
              <a:t> مناهضة للنشاط البدني </a:t>
            </a:r>
            <a:r>
              <a:rPr lang="ar-IQ" dirty="0" err="1"/>
              <a:t>والریاضي</a:t>
            </a:r>
            <a:r>
              <a:rPr lang="ar-IQ" dirty="0"/>
              <a:t>، و مع ذلك فإن التراث الهندي </a:t>
            </a:r>
            <a:r>
              <a:rPr lang="ar-IQ" dirty="0" err="1"/>
              <a:t>یشتمل</a:t>
            </a:r>
            <a:r>
              <a:rPr lang="ar-IQ" dirty="0"/>
              <a:t> على قواعد </a:t>
            </a:r>
            <a:r>
              <a:rPr lang="ar-IQ" dirty="0" err="1"/>
              <a:t>بدنیة</a:t>
            </a:r>
            <a:r>
              <a:rPr lang="ar-IQ" dirty="0"/>
              <a:t>، وعلى ألوان </a:t>
            </a:r>
            <a:r>
              <a:rPr lang="ar-IQ" dirty="0" err="1"/>
              <a:t>عدیدة</a:t>
            </a:r>
            <a:r>
              <a:rPr lang="ar-IQ" dirty="0"/>
              <a:t> من الرقص أبرزها الرقص الطقوسي، و لقد أفادت البحوث </a:t>
            </a:r>
            <a:r>
              <a:rPr lang="ar-IQ" dirty="0" err="1"/>
              <a:t>الأثریة</a:t>
            </a:r>
            <a:r>
              <a:rPr lang="ar-IQ" dirty="0"/>
              <a:t> أن الهنود قد عرفوا بعض ألوان </a:t>
            </a:r>
            <a:r>
              <a:rPr lang="ar-IQ" dirty="0" err="1"/>
              <a:t>الریاضة</a:t>
            </a:r>
            <a:r>
              <a:rPr lang="ar-IQ" dirty="0"/>
              <a:t> على </a:t>
            </a:r>
            <a:r>
              <a:rPr lang="ar-IQ" dirty="0" err="1"/>
              <a:t>سبیل</a:t>
            </a:r>
            <a:r>
              <a:rPr lang="ar-IQ" dirty="0"/>
              <a:t> </a:t>
            </a:r>
            <a:r>
              <a:rPr lang="ar-IQ" dirty="0" err="1"/>
              <a:t>التسلیة</a:t>
            </a:r>
            <a:r>
              <a:rPr lang="ar-IQ" dirty="0"/>
              <a:t> كجزء من </a:t>
            </a:r>
            <a:r>
              <a:rPr lang="ar-IQ" dirty="0" err="1"/>
              <a:t>حیاتهم</a:t>
            </a:r>
            <a:r>
              <a:rPr lang="ar-IQ" dirty="0"/>
              <a:t> في الحضارات اختراع هندي. </a:t>
            </a:r>
            <a:r>
              <a:rPr lang="ar-IQ" dirty="0" err="1"/>
              <a:t>القدیمة</a:t>
            </a:r>
            <a:r>
              <a:rPr lang="ar-IQ" dirty="0"/>
              <a:t>، مثل الألعاب والأكروبات و الملاكمة و ركوب </a:t>
            </a:r>
            <a:r>
              <a:rPr lang="ar-IQ" dirty="0" err="1"/>
              <a:t>الخیل</a:t>
            </a:r>
            <a:r>
              <a:rPr lang="ar-IQ" dirty="0"/>
              <a:t> و السباحة والمبارزة و من المعروف أن </a:t>
            </a:r>
            <a:r>
              <a:rPr lang="ar-IQ" dirty="0" err="1"/>
              <a:t>السیوف</a:t>
            </a:r>
            <a:r>
              <a:rPr lang="ar-IQ" dirty="0"/>
              <a:t> ولقد ورد عن بوذا </a:t>
            </a:r>
            <a:r>
              <a:rPr lang="ar-IQ" dirty="0" err="1"/>
              <a:t>حكیم</a:t>
            </a:r>
            <a:r>
              <a:rPr lang="ar-IQ" dirty="0"/>
              <a:t> الهند و أكبر رموزها </a:t>
            </a:r>
            <a:r>
              <a:rPr lang="ar-IQ" dirty="0" err="1"/>
              <a:t>الدینیة</a:t>
            </a:r>
            <a:r>
              <a:rPr lang="ar-IQ" dirty="0"/>
              <a:t> أنه نهى عن ممارسة </a:t>
            </a:r>
            <a:r>
              <a:rPr lang="ar-IQ" dirty="0" err="1"/>
              <a:t>التمرینات</a:t>
            </a:r>
            <a:r>
              <a:rPr lang="ar-IQ" dirty="0"/>
              <a:t> والألعاب، ومع ذلك نجد في الهند نظاما </a:t>
            </a:r>
            <a:r>
              <a:rPr lang="ar-IQ" dirty="0" err="1"/>
              <a:t>قدیما</a:t>
            </a:r>
            <a:r>
              <a:rPr lang="ar-IQ" dirty="0"/>
              <a:t> </a:t>
            </a:r>
            <a:r>
              <a:rPr lang="ar-IQ" dirty="0" err="1"/>
              <a:t>للتمرینات</a:t>
            </a:r>
            <a:r>
              <a:rPr lang="ar-IQ" dirty="0"/>
              <a:t> </a:t>
            </a:r>
            <a:r>
              <a:rPr lang="ar-IQ" dirty="0" err="1"/>
              <a:t>البدنیة</a:t>
            </a:r>
            <a:r>
              <a:rPr lang="ar-IQ" dirty="0"/>
              <a:t>، مازال </a:t>
            </a:r>
            <a:r>
              <a:rPr lang="ar-IQ" dirty="0" err="1"/>
              <a:t>یمارس</a:t>
            </a:r>
            <a:r>
              <a:rPr lang="ar-IQ" dirty="0"/>
              <a:t> حتى الآن سواء في الهند أو خارجها هو نظام (</a:t>
            </a:r>
            <a:r>
              <a:rPr lang="en-US" dirty="0"/>
              <a:t>yoga( </a:t>
            </a:r>
            <a:r>
              <a:rPr lang="ar-IQ" dirty="0" err="1"/>
              <a:t>حیث</a:t>
            </a:r>
            <a:r>
              <a:rPr lang="ar-IQ" dirty="0"/>
              <a:t> </a:t>
            </a:r>
            <a:r>
              <a:rPr lang="ar-IQ" dirty="0" err="1"/>
              <a:t>یندمج</a:t>
            </a:r>
            <a:r>
              <a:rPr lang="ar-IQ" dirty="0"/>
              <a:t> الفرد في منظومة </a:t>
            </a:r>
            <a:r>
              <a:rPr lang="ar-IQ" dirty="0" err="1"/>
              <a:t>تمرینات</a:t>
            </a:r>
            <a:r>
              <a:rPr lang="ar-IQ" dirty="0"/>
              <a:t> ذات أوضاع مقننة </a:t>
            </a:r>
            <a:r>
              <a:rPr lang="ar-IQ" dirty="0" err="1"/>
              <a:t>للغیة</a:t>
            </a:r>
            <a:r>
              <a:rPr lang="ar-IQ" dirty="0"/>
              <a:t> لقوام الإنسان و تعمل على استطالة عضلاته و مرنة مفاصله فضلا عن </a:t>
            </a:r>
            <a:r>
              <a:rPr lang="ar-IQ" dirty="0" err="1"/>
              <a:t>تنظیم</a:t>
            </a:r>
            <a:r>
              <a:rPr lang="ar-IQ" dirty="0"/>
              <a:t> </a:t>
            </a:r>
            <a:r>
              <a:rPr lang="ar-IQ" dirty="0" err="1"/>
              <a:t>عملیة</a:t>
            </a:r>
            <a:r>
              <a:rPr lang="ar-IQ" dirty="0"/>
              <a:t> التنفس إلى درجة لا تصدق، </a:t>
            </a:r>
            <a:r>
              <a:rPr lang="ar-IQ" dirty="0" err="1"/>
              <a:t>ویتم</a:t>
            </a:r>
            <a:r>
              <a:rPr lang="ar-IQ" dirty="0"/>
              <a:t> من خلال </a:t>
            </a:r>
            <a:r>
              <a:rPr lang="ar-IQ" dirty="0" err="1"/>
              <a:t>تركیز</a:t>
            </a:r>
            <a:r>
              <a:rPr lang="ar-IQ" dirty="0"/>
              <a:t> </a:t>
            </a:r>
            <a:r>
              <a:rPr lang="ar-IQ" dirty="0" err="1"/>
              <a:t>شدید</a:t>
            </a:r>
            <a:r>
              <a:rPr lang="ar-IQ" dirty="0"/>
              <a:t> </a:t>
            </a:r>
            <a:r>
              <a:rPr lang="ar-IQ" dirty="0" err="1"/>
              <a:t>ینظم</a:t>
            </a:r>
            <a:r>
              <a:rPr lang="ar-IQ" dirty="0"/>
              <a:t> العلاقة </a:t>
            </a:r>
            <a:r>
              <a:rPr lang="ar-IQ" dirty="0" err="1"/>
              <a:t>بین</a:t>
            </a:r>
            <a:r>
              <a:rPr lang="ar-IQ" dirty="0"/>
              <a:t> الجسم والعقل، بهدف إضفاء </a:t>
            </a:r>
            <a:r>
              <a:rPr lang="ar-IQ" dirty="0" err="1"/>
              <a:t>مزید</a:t>
            </a:r>
            <a:r>
              <a:rPr lang="ar-IQ" dirty="0"/>
              <a:t> من </a:t>
            </a:r>
            <a:r>
              <a:rPr lang="ar-IQ" dirty="0" err="1"/>
              <a:t>سیطرة</a:t>
            </a:r>
            <a:r>
              <a:rPr lang="ar-IQ" dirty="0"/>
              <a:t> العقل على مختلف أجزاء الجسم.</a:t>
            </a:r>
          </a:p>
        </p:txBody>
      </p:sp>
    </p:spTree>
    <p:extLst>
      <p:ext uri="{BB962C8B-B14F-4D97-AF65-F5344CB8AC3E}">
        <p14:creationId xmlns:p14="http://schemas.microsoft.com/office/powerpoint/2010/main" val="22464646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0" y="98215"/>
            <a:ext cx="9036496" cy="6741368"/>
          </a:xfrm>
        </p:spPr>
        <p:txBody>
          <a:bodyPr>
            <a:noAutofit/>
          </a:bodyPr>
          <a:lstStyle/>
          <a:p>
            <a:pPr algn="r"/>
            <a:r>
              <a:rPr lang="ar-IQ" sz="2800" dirty="0">
                <a:solidFill>
                  <a:schemeClr val="tx1"/>
                </a:solidFill>
              </a:rPr>
              <a:t>وتذكر بعض المراجع أن هناك أدلة على ممارسة الهنود القدماء لألوان </a:t>
            </a:r>
            <a:r>
              <a:rPr lang="ar-IQ" sz="2800" dirty="0" err="1">
                <a:solidFill>
                  <a:schemeClr val="tx1"/>
                </a:solidFill>
              </a:rPr>
              <a:t>عدیدة</a:t>
            </a:r>
            <a:r>
              <a:rPr lang="ar-IQ" sz="2800" dirty="0">
                <a:solidFill>
                  <a:schemeClr val="tx1"/>
                </a:solidFill>
              </a:rPr>
              <a:t> من </a:t>
            </a:r>
            <a:r>
              <a:rPr lang="ar-IQ" sz="2800" dirty="0" err="1">
                <a:solidFill>
                  <a:schemeClr val="tx1"/>
                </a:solidFill>
              </a:rPr>
              <a:t>الریاضة</a:t>
            </a:r>
            <a:r>
              <a:rPr lang="ar-IQ" sz="2800" dirty="0">
                <a:solidFill>
                  <a:schemeClr val="tx1"/>
                </a:solidFill>
              </a:rPr>
              <a:t> ذات أول </a:t>
            </a:r>
            <a:r>
              <a:rPr lang="ar-IQ" sz="2800" dirty="0" err="1">
                <a:solidFill>
                  <a:schemeClr val="tx1"/>
                </a:solidFill>
              </a:rPr>
              <a:t>فلكلوریة</a:t>
            </a:r>
            <a:r>
              <a:rPr lang="ar-IQ" sz="2800" dirty="0">
                <a:solidFill>
                  <a:schemeClr val="tx1"/>
                </a:solidFill>
              </a:rPr>
              <a:t> مثل سباق </a:t>
            </a:r>
            <a:r>
              <a:rPr lang="ar-IQ" sz="2800" dirty="0" err="1">
                <a:solidFill>
                  <a:schemeClr val="tx1"/>
                </a:solidFill>
              </a:rPr>
              <a:t>المحاریث</a:t>
            </a:r>
            <a:r>
              <a:rPr lang="ar-IQ" sz="2800" dirty="0">
                <a:solidFill>
                  <a:schemeClr val="tx1"/>
                </a:solidFill>
              </a:rPr>
              <a:t> والعربات التي تجرها </a:t>
            </a:r>
            <a:r>
              <a:rPr lang="ar-IQ" sz="2800" dirty="0" err="1">
                <a:solidFill>
                  <a:schemeClr val="tx1"/>
                </a:solidFill>
              </a:rPr>
              <a:t>الخیل</a:t>
            </a:r>
            <a:r>
              <a:rPr lang="ar-IQ" sz="2800" dirty="0">
                <a:solidFill>
                  <a:schemeClr val="tx1"/>
                </a:solidFill>
              </a:rPr>
              <a:t>، كما مارسوا المصارعة. - </a:t>
            </a:r>
            <a:r>
              <a:rPr lang="ar-IQ" sz="2800" dirty="0" err="1">
                <a:solidFill>
                  <a:schemeClr val="tx1"/>
                </a:solidFill>
              </a:rPr>
              <a:t>التربیة</a:t>
            </a:r>
            <a:r>
              <a:rPr lang="ar-IQ" sz="2800" dirty="0">
                <a:solidFill>
                  <a:schemeClr val="tx1"/>
                </a:solidFill>
              </a:rPr>
              <a:t> </a:t>
            </a:r>
            <a:r>
              <a:rPr lang="ar-IQ" sz="2800" dirty="0" err="1">
                <a:solidFill>
                  <a:schemeClr val="tx1"/>
                </a:solidFill>
              </a:rPr>
              <a:t>البدنیة</a:t>
            </a:r>
            <a:r>
              <a:rPr lang="ar-IQ" sz="2800" dirty="0">
                <a:solidFill>
                  <a:schemeClr val="tx1"/>
                </a:solidFill>
              </a:rPr>
              <a:t> </a:t>
            </a:r>
            <a:r>
              <a:rPr lang="ar-IQ" sz="2800" dirty="0" err="1">
                <a:solidFill>
                  <a:schemeClr val="tx1"/>
                </a:solidFill>
              </a:rPr>
              <a:t>والریاضیة</a:t>
            </a:r>
            <a:r>
              <a:rPr lang="ar-IQ" sz="2800" dirty="0">
                <a:solidFill>
                  <a:schemeClr val="tx1"/>
                </a:solidFill>
              </a:rPr>
              <a:t> في الحضارة </a:t>
            </a:r>
            <a:r>
              <a:rPr lang="ar-IQ" sz="2800" dirty="0" err="1">
                <a:solidFill>
                  <a:schemeClr val="tx1"/>
                </a:solidFill>
              </a:rPr>
              <a:t>الإغریقیة</a:t>
            </a:r>
            <a:r>
              <a:rPr lang="ar-IQ" sz="2800" dirty="0">
                <a:solidFill>
                  <a:schemeClr val="tx1"/>
                </a:solidFill>
              </a:rPr>
              <a:t> (</a:t>
            </a:r>
            <a:r>
              <a:rPr lang="ar-IQ" sz="2800" dirty="0" err="1">
                <a:solidFill>
                  <a:schemeClr val="tx1"/>
                </a:solidFill>
              </a:rPr>
              <a:t>الیونان</a:t>
            </a:r>
            <a:r>
              <a:rPr lang="ar-IQ" sz="2800" dirty="0">
                <a:solidFill>
                  <a:schemeClr val="tx1"/>
                </a:solidFill>
              </a:rPr>
              <a:t>): تعتبر الحضارة </a:t>
            </a:r>
            <a:r>
              <a:rPr lang="ar-IQ" sz="2800" dirty="0" err="1">
                <a:solidFill>
                  <a:schemeClr val="tx1"/>
                </a:solidFill>
              </a:rPr>
              <a:t>الإغریقیة</a:t>
            </a:r>
            <a:r>
              <a:rPr lang="ar-IQ" sz="2800" dirty="0">
                <a:solidFill>
                  <a:schemeClr val="tx1"/>
                </a:solidFill>
              </a:rPr>
              <a:t> (</a:t>
            </a:r>
            <a:r>
              <a:rPr lang="ar-IQ" sz="2800" dirty="0" err="1">
                <a:solidFill>
                  <a:schemeClr val="tx1"/>
                </a:solidFill>
              </a:rPr>
              <a:t>لایونان</a:t>
            </a:r>
            <a:r>
              <a:rPr lang="ar-IQ" sz="2800" dirty="0">
                <a:solidFill>
                  <a:schemeClr val="tx1"/>
                </a:solidFill>
              </a:rPr>
              <a:t> </a:t>
            </a:r>
            <a:r>
              <a:rPr lang="ar-IQ" sz="2800" dirty="0" err="1">
                <a:solidFill>
                  <a:schemeClr val="tx1"/>
                </a:solidFill>
              </a:rPr>
              <a:t>القدیمة</a:t>
            </a:r>
            <a:r>
              <a:rPr lang="ar-IQ" sz="2800" dirty="0">
                <a:solidFill>
                  <a:schemeClr val="tx1"/>
                </a:solidFill>
              </a:rPr>
              <a:t>) هي المصدر الأساسي لأغلب الحضارات </a:t>
            </a:r>
            <a:r>
              <a:rPr lang="ar-IQ" sz="2800" dirty="0" err="1">
                <a:solidFill>
                  <a:schemeClr val="tx1"/>
                </a:solidFill>
              </a:rPr>
              <a:t>الأوربیة</a:t>
            </a:r>
            <a:r>
              <a:rPr lang="ar-IQ" sz="2800" dirty="0">
                <a:solidFill>
                  <a:schemeClr val="tx1"/>
                </a:solidFill>
              </a:rPr>
              <a:t> والغربي المعاصرة. ولقد مارس </a:t>
            </a:r>
            <a:r>
              <a:rPr lang="ar-IQ" sz="2800" dirty="0" err="1">
                <a:solidFill>
                  <a:schemeClr val="tx1"/>
                </a:solidFill>
              </a:rPr>
              <a:t>الإغریق</a:t>
            </a:r>
            <a:r>
              <a:rPr lang="ar-IQ" sz="2800" dirty="0">
                <a:solidFill>
                  <a:schemeClr val="tx1"/>
                </a:solidFill>
              </a:rPr>
              <a:t> ألوانا </a:t>
            </a:r>
            <a:r>
              <a:rPr lang="ar-IQ" sz="2800" dirty="0" err="1">
                <a:solidFill>
                  <a:schemeClr val="tx1"/>
                </a:solidFill>
              </a:rPr>
              <a:t>عدیدة</a:t>
            </a:r>
            <a:r>
              <a:rPr lang="ar-IQ" sz="2800" dirty="0">
                <a:solidFill>
                  <a:schemeClr val="tx1"/>
                </a:solidFill>
              </a:rPr>
              <a:t> من </a:t>
            </a:r>
            <a:r>
              <a:rPr lang="ar-IQ" sz="2800" dirty="0" err="1">
                <a:solidFill>
                  <a:schemeClr val="tx1"/>
                </a:solidFill>
              </a:rPr>
              <a:t>الریاضات</a:t>
            </a:r>
            <a:r>
              <a:rPr lang="ar-IQ" sz="2800" dirty="0">
                <a:solidFill>
                  <a:schemeClr val="tx1"/>
                </a:solidFill>
              </a:rPr>
              <a:t> </a:t>
            </a:r>
            <a:r>
              <a:rPr lang="ar-IQ" sz="2800" dirty="0" err="1">
                <a:solidFill>
                  <a:schemeClr val="tx1"/>
                </a:solidFill>
              </a:rPr>
              <a:t>الترویحیة</a:t>
            </a:r>
            <a:r>
              <a:rPr lang="ar-IQ" sz="2800" dirty="0">
                <a:solidFill>
                  <a:schemeClr val="tx1"/>
                </a:solidFill>
              </a:rPr>
              <a:t> </a:t>
            </a:r>
            <a:r>
              <a:rPr lang="ar-IQ" sz="2800" dirty="0" err="1">
                <a:solidFill>
                  <a:schemeClr val="tx1"/>
                </a:solidFill>
              </a:rPr>
              <a:t>كالصید</a:t>
            </a:r>
            <a:r>
              <a:rPr lang="ar-IQ" sz="2800" dirty="0">
                <a:solidFill>
                  <a:schemeClr val="tx1"/>
                </a:solidFill>
              </a:rPr>
              <a:t> </a:t>
            </a:r>
            <a:r>
              <a:rPr lang="ar-IQ" sz="2800" dirty="0" err="1">
                <a:solidFill>
                  <a:schemeClr val="tx1"/>
                </a:solidFill>
              </a:rPr>
              <a:t>الفروسیة</a:t>
            </a:r>
            <a:r>
              <a:rPr lang="ar-IQ" sz="2800" dirty="0">
                <a:solidFill>
                  <a:schemeClr val="tx1"/>
                </a:solidFill>
              </a:rPr>
              <a:t> والسباحة، وهي أنشطة كانت تمارس في الأوقات الحرة وكان لكل </a:t>
            </a:r>
            <a:r>
              <a:rPr lang="ar-IQ" sz="2800" dirty="0" err="1">
                <a:solidFill>
                  <a:schemeClr val="tx1"/>
                </a:solidFill>
              </a:rPr>
              <a:t>مدینة</a:t>
            </a:r>
            <a:r>
              <a:rPr lang="ar-IQ" sz="2800" dirty="0">
                <a:solidFill>
                  <a:schemeClr val="tx1"/>
                </a:solidFill>
              </a:rPr>
              <a:t> ملعبها الخاص لإقامة هذه الألعاب التي كانت مصحوبة بطقوس </a:t>
            </a:r>
            <a:r>
              <a:rPr lang="ar-IQ" sz="2800" dirty="0" err="1">
                <a:solidFill>
                  <a:schemeClr val="tx1"/>
                </a:solidFill>
              </a:rPr>
              <a:t>دینیة</a:t>
            </a:r>
            <a:r>
              <a:rPr lang="ar-IQ" sz="2800" dirty="0">
                <a:solidFill>
                  <a:schemeClr val="tx1"/>
                </a:solidFill>
              </a:rPr>
              <a:t> خاصة، و من المعروف أنه كانت هناك عدة مناسبات </a:t>
            </a:r>
            <a:r>
              <a:rPr lang="ar-IQ" sz="2800" dirty="0" err="1">
                <a:solidFill>
                  <a:schemeClr val="tx1"/>
                </a:solidFill>
              </a:rPr>
              <a:t>دینیة</a:t>
            </a:r>
            <a:r>
              <a:rPr lang="ar-IQ" sz="2800" dirty="0">
                <a:solidFill>
                  <a:schemeClr val="tx1"/>
                </a:solidFill>
              </a:rPr>
              <a:t> ارتبطت بأنواع من المسابقات </a:t>
            </a:r>
            <a:r>
              <a:rPr lang="ar-IQ" sz="2800" dirty="0" err="1">
                <a:solidFill>
                  <a:schemeClr val="tx1"/>
                </a:solidFill>
              </a:rPr>
              <a:t>الریاضیة</a:t>
            </a:r>
            <a:r>
              <a:rPr lang="ar-IQ" sz="2800" dirty="0">
                <a:solidFill>
                  <a:schemeClr val="tx1"/>
                </a:solidFill>
              </a:rPr>
              <a:t> كانت تقام في </a:t>
            </a:r>
            <a:r>
              <a:rPr lang="ar-IQ" sz="2800" dirty="0" err="1">
                <a:solidFill>
                  <a:schemeClr val="tx1"/>
                </a:solidFill>
              </a:rPr>
              <a:t>ولایات</a:t>
            </a:r>
            <a:r>
              <a:rPr lang="ar-IQ" sz="2800" dirty="0">
                <a:solidFill>
                  <a:schemeClr val="tx1"/>
                </a:solidFill>
              </a:rPr>
              <a:t> </a:t>
            </a:r>
            <a:r>
              <a:rPr lang="ar-IQ" sz="2800" dirty="0" err="1">
                <a:solidFill>
                  <a:schemeClr val="tx1"/>
                </a:solidFill>
              </a:rPr>
              <a:t>معینة</a:t>
            </a:r>
            <a:r>
              <a:rPr lang="ar-IQ" sz="2800" dirty="0">
                <a:solidFill>
                  <a:schemeClr val="tx1"/>
                </a:solidFill>
              </a:rPr>
              <a:t>. و </a:t>
            </a:r>
            <a:r>
              <a:rPr lang="ar-IQ" sz="2800" dirty="0" err="1">
                <a:solidFill>
                  <a:schemeClr val="tx1"/>
                </a:solidFill>
              </a:rPr>
              <a:t>تشیر</a:t>
            </a:r>
            <a:r>
              <a:rPr lang="ar-IQ" sz="2800" dirty="0">
                <a:solidFill>
                  <a:schemeClr val="tx1"/>
                </a:solidFill>
              </a:rPr>
              <a:t> أغلب الدراسات إلى أن الألعاب </a:t>
            </a:r>
            <a:r>
              <a:rPr lang="ar-IQ" sz="2800" dirty="0" err="1">
                <a:solidFill>
                  <a:schemeClr val="tx1"/>
                </a:solidFill>
              </a:rPr>
              <a:t>الأولمبیة</a:t>
            </a:r>
            <a:r>
              <a:rPr lang="ar-IQ" sz="2800" dirty="0">
                <a:solidFill>
                  <a:schemeClr val="tx1"/>
                </a:solidFill>
              </a:rPr>
              <a:t> </a:t>
            </a:r>
            <a:r>
              <a:rPr lang="ar-IQ" sz="2800" dirty="0" err="1">
                <a:solidFill>
                  <a:schemeClr val="tx1"/>
                </a:solidFill>
              </a:rPr>
              <a:t>القدیمة</a:t>
            </a:r>
            <a:r>
              <a:rPr lang="ar-IQ" sz="2800" dirty="0">
                <a:solidFill>
                  <a:schemeClr val="tx1"/>
                </a:solidFill>
              </a:rPr>
              <a:t> قد بدأت في منتصف القرن 13 </a:t>
            </a:r>
            <a:r>
              <a:rPr lang="ar-IQ" sz="2800" dirty="0" err="1">
                <a:solidFill>
                  <a:schemeClr val="tx1"/>
                </a:solidFill>
              </a:rPr>
              <a:t>ق.ك</a:t>
            </a:r>
            <a:r>
              <a:rPr lang="ar-IQ" sz="2800" dirty="0">
                <a:solidFill>
                  <a:schemeClr val="tx1"/>
                </a:solidFill>
              </a:rPr>
              <a:t> في سهل </a:t>
            </a:r>
            <a:r>
              <a:rPr lang="ar-IQ" sz="2800" dirty="0" err="1">
                <a:solidFill>
                  <a:schemeClr val="tx1"/>
                </a:solidFill>
              </a:rPr>
              <a:t>أولمبیا</a:t>
            </a:r>
            <a:r>
              <a:rPr lang="ar-IQ" sz="2800" dirty="0">
                <a:solidFill>
                  <a:schemeClr val="tx1"/>
                </a:solidFill>
              </a:rPr>
              <a:t> كل أربعة سنوات، و كانت مقتصرة على </a:t>
            </a:r>
            <a:r>
              <a:rPr lang="ar-IQ" sz="2800" dirty="0" err="1">
                <a:solidFill>
                  <a:schemeClr val="tx1"/>
                </a:solidFill>
              </a:rPr>
              <a:t>الإیلیین</a:t>
            </a:r>
            <a:r>
              <a:rPr lang="ar-IQ" sz="2800" dirty="0">
                <a:solidFill>
                  <a:schemeClr val="tx1"/>
                </a:solidFill>
              </a:rPr>
              <a:t> لكن بمر ور الوقت أصبح </a:t>
            </a:r>
            <a:r>
              <a:rPr lang="ar-IQ" sz="2800" dirty="0" err="1">
                <a:solidFill>
                  <a:schemeClr val="tx1"/>
                </a:solidFill>
              </a:rPr>
              <a:t>یشارك</a:t>
            </a:r>
            <a:r>
              <a:rPr lang="ar-IQ" sz="2800" dirty="0">
                <a:solidFill>
                  <a:schemeClr val="tx1"/>
                </a:solidFill>
              </a:rPr>
              <a:t> </a:t>
            </a:r>
            <a:r>
              <a:rPr lang="ar-IQ" sz="2800" dirty="0" err="1">
                <a:solidFill>
                  <a:schemeClr val="tx1"/>
                </a:solidFill>
              </a:rPr>
              <a:t>فیها</a:t>
            </a:r>
            <a:r>
              <a:rPr lang="ar-IQ" sz="2800" dirty="0">
                <a:solidFill>
                  <a:schemeClr val="tx1"/>
                </a:solidFill>
              </a:rPr>
              <a:t> سائر الشعوب الأجسام أو أن مرد ذلك هو لما تتصف به من قسوة و عنف. </a:t>
            </a:r>
            <a:r>
              <a:rPr lang="ar-IQ" sz="2800" dirty="0" err="1">
                <a:solidFill>
                  <a:schemeClr val="tx1"/>
                </a:solidFill>
              </a:rPr>
              <a:t>الیونانیة</a:t>
            </a:r>
            <a:r>
              <a:rPr lang="ar-IQ" sz="2800" dirty="0">
                <a:solidFill>
                  <a:schemeClr val="tx1"/>
                </a:solidFill>
              </a:rPr>
              <a:t>، وكانت محضورة على النساء (المشاهدة) فقد </a:t>
            </a:r>
            <a:r>
              <a:rPr lang="ar-IQ" sz="2800" dirty="0" err="1">
                <a:solidFill>
                  <a:schemeClr val="tx1"/>
                </a:solidFill>
              </a:rPr>
              <a:t>یرجع</a:t>
            </a:r>
            <a:r>
              <a:rPr lang="ar-IQ" sz="2800" dirty="0">
                <a:solidFill>
                  <a:schemeClr val="tx1"/>
                </a:solidFill>
              </a:rPr>
              <a:t> هذا إلى أن </a:t>
            </a:r>
            <a:r>
              <a:rPr lang="ar-IQ" sz="2800" dirty="0" err="1">
                <a:solidFill>
                  <a:schemeClr val="tx1"/>
                </a:solidFill>
              </a:rPr>
              <a:t>الریاضیین</a:t>
            </a:r>
            <a:r>
              <a:rPr lang="ar-IQ" sz="2800" dirty="0">
                <a:solidFill>
                  <a:schemeClr val="tx1"/>
                </a:solidFill>
              </a:rPr>
              <a:t> كانوا </a:t>
            </a:r>
            <a:r>
              <a:rPr lang="ar-IQ" sz="2800" dirty="0" err="1">
                <a:solidFill>
                  <a:schemeClr val="tx1"/>
                </a:solidFill>
              </a:rPr>
              <a:t>یلعبون</a:t>
            </a:r>
            <a:r>
              <a:rPr lang="ar-IQ" sz="2800" dirty="0">
                <a:solidFill>
                  <a:schemeClr val="tx1"/>
                </a:solidFill>
              </a:rPr>
              <a:t> وهم عراة الأجسام أو أن مرد ذلك هو لما تتصف به من قسوة و عنف.</a:t>
            </a:r>
          </a:p>
        </p:txBody>
      </p:sp>
    </p:spTree>
    <p:extLst>
      <p:ext uri="{BB962C8B-B14F-4D97-AF65-F5344CB8AC3E}">
        <p14:creationId xmlns:p14="http://schemas.microsoft.com/office/powerpoint/2010/main" val="2121322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 fontScale="92500" lnSpcReduction="10000"/>
          </a:bodyPr>
          <a:lstStyle/>
          <a:p>
            <a:r>
              <a:rPr lang="ar-IQ" dirty="0"/>
              <a:t>وتعد </a:t>
            </a:r>
            <a:r>
              <a:rPr lang="ar-IQ" dirty="0" err="1"/>
              <a:t>الریاضة</a:t>
            </a:r>
            <a:r>
              <a:rPr lang="ar-IQ" dirty="0"/>
              <a:t> في </a:t>
            </a:r>
            <a:r>
              <a:rPr lang="ar-IQ" dirty="0" err="1"/>
              <a:t>إسبرطة</a:t>
            </a:r>
            <a:r>
              <a:rPr lang="ar-IQ" dirty="0"/>
              <a:t> و </a:t>
            </a:r>
            <a:r>
              <a:rPr lang="ar-IQ" dirty="0" err="1"/>
              <a:t>أثینا</a:t>
            </a:r>
            <a:r>
              <a:rPr lang="ar-IQ" dirty="0"/>
              <a:t> أحد النماذج </a:t>
            </a:r>
            <a:r>
              <a:rPr lang="ar-IQ" dirty="0" err="1"/>
              <a:t>الجدیرة</a:t>
            </a:r>
            <a:r>
              <a:rPr lang="ar-IQ" dirty="0"/>
              <a:t> بالدراسة التي تعبر عن علاقة نمط المشاركة العامة في </a:t>
            </a:r>
            <a:r>
              <a:rPr lang="ar-IQ" dirty="0" err="1"/>
              <a:t>الریاضة</a:t>
            </a:r>
            <a:r>
              <a:rPr lang="ar-IQ" dirty="0"/>
              <a:t> بالنموذج </a:t>
            </a:r>
            <a:r>
              <a:rPr lang="ar-IQ" dirty="0" err="1"/>
              <a:t>السیاسي</a:t>
            </a:r>
            <a:r>
              <a:rPr lang="ar-IQ" dirty="0"/>
              <a:t> الاجتماعي والاقتصادي </a:t>
            </a:r>
            <a:r>
              <a:rPr lang="ar-IQ" dirty="0" err="1"/>
              <a:t>التربیة</a:t>
            </a:r>
            <a:r>
              <a:rPr lang="ar-IQ" dirty="0"/>
              <a:t> </a:t>
            </a:r>
            <a:r>
              <a:rPr lang="ar-IQ" dirty="0" err="1"/>
              <a:t>البدینة</a:t>
            </a:r>
            <a:r>
              <a:rPr lang="ar-IQ" dirty="0"/>
              <a:t> في </a:t>
            </a:r>
            <a:r>
              <a:rPr lang="ar-IQ" dirty="0" err="1"/>
              <a:t>إسبرطة</a:t>
            </a:r>
            <a:r>
              <a:rPr lang="ar-IQ" dirty="0"/>
              <a:t>: و كانت إحدى </a:t>
            </a:r>
            <a:r>
              <a:rPr lang="ar-IQ" dirty="0" err="1"/>
              <a:t>دویلات</a:t>
            </a:r>
            <a:r>
              <a:rPr lang="ar-IQ" dirty="0"/>
              <a:t> </a:t>
            </a:r>
            <a:r>
              <a:rPr lang="ar-IQ" dirty="0" err="1"/>
              <a:t>الإغریق</a:t>
            </a:r>
            <a:r>
              <a:rPr lang="ar-IQ" dirty="0"/>
              <a:t> و قد تأثرت بالموقع الوعر </a:t>
            </a:r>
            <a:r>
              <a:rPr lang="ar-IQ" dirty="0" err="1"/>
              <a:t>بین</a:t>
            </a:r>
            <a:r>
              <a:rPr lang="ar-IQ" dirty="0"/>
              <a:t> الجبال مما </a:t>
            </a:r>
            <a:r>
              <a:rPr lang="ar-IQ" dirty="0" err="1"/>
              <a:t>یتطلب</a:t>
            </a:r>
            <a:r>
              <a:rPr lang="ar-IQ" dirty="0"/>
              <a:t> الجلد، كما قسم النظام الاجتماعي الناس إلى </a:t>
            </a:r>
            <a:r>
              <a:rPr lang="ar-IQ" dirty="0" err="1"/>
              <a:t>قسمین</a:t>
            </a:r>
            <a:r>
              <a:rPr lang="ar-IQ" dirty="0"/>
              <a:t> أو </a:t>
            </a:r>
            <a:r>
              <a:rPr lang="ar-IQ" dirty="0" err="1"/>
              <a:t>طبقتین</a:t>
            </a:r>
            <a:r>
              <a:rPr lang="ar-IQ" dirty="0"/>
              <a:t> </a:t>
            </a:r>
            <a:r>
              <a:rPr lang="ar-IQ" dirty="0" err="1"/>
              <a:t>واضحتین</a:t>
            </a:r>
            <a:r>
              <a:rPr lang="ar-IQ" dirty="0"/>
              <a:t> هما، السادة </a:t>
            </a:r>
            <a:r>
              <a:rPr lang="ar-IQ" dirty="0" err="1"/>
              <a:t>والعبید</a:t>
            </a:r>
            <a:r>
              <a:rPr lang="ar-IQ" dirty="0" smtClean="0"/>
              <a:t>.</a:t>
            </a:r>
          </a:p>
          <a:p>
            <a:r>
              <a:rPr lang="ar-IQ" dirty="0" smtClean="0"/>
              <a:t> </a:t>
            </a:r>
            <a:r>
              <a:rPr lang="ar-IQ" dirty="0"/>
              <a:t>وقد كانت </a:t>
            </a:r>
            <a:r>
              <a:rPr lang="ar-IQ" dirty="0" err="1"/>
              <a:t>السیاسة</a:t>
            </a:r>
            <a:r>
              <a:rPr lang="ar-IQ" dirty="0"/>
              <a:t> </a:t>
            </a:r>
            <a:r>
              <a:rPr lang="ar-IQ" dirty="0" err="1"/>
              <a:t>الخارجیة</a:t>
            </a:r>
            <a:r>
              <a:rPr lang="ar-IQ" dirty="0"/>
              <a:t> تنحوا و تتجه إلى العدو و فقرض السلطات بالقوة على </a:t>
            </a:r>
            <a:r>
              <a:rPr lang="ar-IQ" dirty="0" err="1"/>
              <a:t>الدویلات</a:t>
            </a:r>
            <a:r>
              <a:rPr lang="ar-IQ" dirty="0"/>
              <a:t> والعشائر المجاورة. وكانت </a:t>
            </a:r>
            <a:r>
              <a:rPr lang="ar-IQ" dirty="0" err="1"/>
              <a:t>الإیدیولوجیة</a:t>
            </a:r>
            <a:r>
              <a:rPr lang="ar-IQ" dirty="0"/>
              <a:t> السائدة هي تحم الدولة في </a:t>
            </a:r>
            <a:r>
              <a:rPr lang="ar-IQ" dirty="0" err="1"/>
              <a:t>حیاة</a:t>
            </a:r>
            <a:r>
              <a:rPr lang="ar-IQ" dirty="0"/>
              <a:t> الفرد، وكان </a:t>
            </a:r>
            <a:r>
              <a:rPr lang="ar-IQ" dirty="0" err="1"/>
              <a:t>الإسبرطیون</a:t>
            </a:r>
            <a:r>
              <a:rPr lang="ar-IQ" dirty="0"/>
              <a:t> </a:t>
            </a:r>
            <a:r>
              <a:rPr lang="ar-IQ" dirty="0" err="1"/>
              <a:t>یعتقدون</a:t>
            </a:r>
            <a:r>
              <a:rPr lang="ar-IQ" dirty="0"/>
              <a:t> أن الغذاء الدسم </a:t>
            </a:r>
            <a:r>
              <a:rPr lang="ar-IQ" dirty="0" err="1"/>
              <a:t>یسبب</a:t>
            </a:r>
            <a:r>
              <a:rPr lang="ar-IQ" dirty="0"/>
              <a:t> كان مشوها أو </a:t>
            </a:r>
            <a:r>
              <a:rPr lang="ar-IQ" dirty="0" err="1"/>
              <a:t>ضعیفا</a:t>
            </a:r>
            <a:r>
              <a:rPr lang="ar-IQ" dirty="0"/>
              <a:t> فإنه </a:t>
            </a:r>
            <a:r>
              <a:rPr lang="ar-IQ" dirty="0" err="1"/>
              <a:t>یوأد</a:t>
            </a:r>
            <a:r>
              <a:rPr lang="ar-IQ" dirty="0"/>
              <a:t> أو </a:t>
            </a:r>
            <a:r>
              <a:rPr lang="ar-IQ" dirty="0" err="1"/>
              <a:t>یترك</a:t>
            </a:r>
            <a:r>
              <a:rPr lang="ar-IQ" dirty="0"/>
              <a:t> حتى </a:t>
            </a:r>
            <a:r>
              <a:rPr lang="ar-IQ" dirty="0" err="1"/>
              <a:t>یموت</a:t>
            </a:r>
            <a:r>
              <a:rPr lang="ar-IQ" dirty="0"/>
              <a:t> فوق قمم الجبال. السمنة و الترهل و أنه </a:t>
            </a:r>
            <a:r>
              <a:rPr lang="ar-IQ" dirty="0" err="1"/>
              <a:t>یعوق</a:t>
            </a:r>
            <a:r>
              <a:rPr lang="ar-IQ" dirty="0"/>
              <a:t> ارتفاع قامة الإنسان و نحافته... وكان </a:t>
            </a:r>
            <a:r>
              <a:rPr lang="ar-IQ" dirty="0" err="1"/>
              <a:t>الإسبرطیون</a:t>
            </a:r>
            <a:r>
              <a:rPr lang="ar-IQ" dirty="0"/>
              <a:t> </a:t>
            </a:r>
            <a:r>
              <a:rPr lang="ar-IQ" dirty="0" err="1"/>
              <a:t>یكشفون</a:t>
            </a:r>
            <a:r>
              <a:rPr lang="ar-IQ" dirty="0"/>
              <a:t> عن </a:t>
            </a:r>
            <a:r>
              <a:rPr lang="ar-IQ" dirty="0" err="1"/>
              <a:t>موالیدهم</a:t>
            </a:r>
            <a:r>
              <a:rPr lang="ar-IQ" dirty="0"/>
              <a:t> فمن وفي سن السابعة كان الأطفال </a:t>
            </a:r>
            <a:r>
              <a:rPr lang="ar-IQ" dirty="0" err="1"/>
              <a:t>یرسلون</a:t>
            </a:r>
            <a:r>
              <a:rPr lang="ar-IQ" dirty="0"/>
              <a:t> إلى المعسكر العام ( و كان ذلك شرطا لحصول المواطن على حقوقه </a:t>
            </a:r>
            <a:r>
              <a:rPr lang="ar-IQ" dirty="0" err="1"/>
              <a:t>المدنیة</a:t>
            </a:r>
            <a:r>
              <a:rPr lang="ar-IQ" dirty="0"/>
              <a:t>)، و كان </a:t>
            </a:r>
            <a:r>
              <a:rPr lang="ar-IQ" dirty="0" err="1"/>
              <a:t>یدیر</a:t>
            </a:r>
            <a:r>
              <a:rPr lang="ar-IQ" dirty="0"/>
              <a:t> المعسكر مدرب مسؤول عن </a:t>
            </a:r>
            <a:r>
              <a:rPr lang="ar-IQ" dirty="0" err="1"/>
              <a:t>التدریب</a:t>
            </a:r>
            <a:r>
              <a:rPr lang="ar-IQ" dirty="0"/>
              <a:t> </a:t>
            </a:r>
            <a:r>
              <a:rPr lang="ar-IQ" dirty="0" err="1"/>
              <a:t>الریاضي</a:t>
            </a:r>
            <a:r>
              <a:rPr lang="ar-IQ" dirty="0"/>
              <a:t> </a:t>
            </a:r>
            <a:r>
              <a:rPr lang="ar-IQ" dirty="0" err="1"/>
              <a:t>یتسم</a:t>
            </a:r>
            <a:r>
              <a:rPr lang="ar-IQ" dirty="0"/>
              <a:t> بالخشونة و كانت الأنشطة تقسم </a:t>
            </a:r>
          </a:p>
        </p:txBody>
      </p:sp>
    </p:spTree>
    <p:extLst>
      <p:ext uri="{BB962C8B-B14F-4D97-AF65-F5344CB8AC3E}">
        <p14:creationId xmlns:p14="http://schemas.microsoft.com/office/powerpoint/2010/main" val="1767918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9036496" cy="6858000"/>
          </a:xfrm>
        </p:spPr>
        <p:txBody>
          <a:bodyPr>
            <a:normAutofit fontScale="92500" lnSpcReduction="20000"/>
          </a:bodyPr>
          <a:lstStyle/>
          <a:p>
            <a:r>
              <a:rPr lang="ar-IQ" dirty="0"/>
              <a:t>بحسب السن و كان الأطفال كبار السن (9-10 </a:t>
            </a:r>
            <a:r>
              <a:rPr lang="ar-IQ" dirty="0" smtClean="0"/>
              <a:t>)</a:t>
            </a:r>
            <a:r>
              <a:rPr lang="ar-IQ" dirty="0" err="1" smtClean="0"/>
              <a:t>ینضمون</a:t>
            </a:r>
            <a:r>
              <a:rPr lang="ar-IQ" dirty="0" smtClean="0"/>
              <a:t> </a:t>
            </a:r>
            <a:r>
              <a:rPr lang="ar-IQ" dirty="0"/>
              <a:t>إلى </a:t>
            </a:r>
            <a:r>
              <a:rPr lang="ar-IQ" dirty="0" err="1"/>
              <a:t>فریق</a:t>
            </a:r>
            <a:r>
              <a:rPr lang="ar-IQ" dirty="0"/>
              <a:t> الكرة و إن كانت اللعبة أشبه بالمعركة والرمح، وركوب </a:t>
            </a:r>
            <a:r>
              <a:rPr lang="ar-IQ" dirty="0" err="1"/>
              <a:t>الخیل</a:t>
            </a:r>
            <a:r>
              <a:rPr lang="ar-IQ" dirty="0"/>
              <a:t> والملاكمة والمصارعة) بهدف القوة والجلد لا الرشاقة. </a:t>
            </a:r>
            <a:r>
              <a:rPr lang="ar-IQ" dirty="0" err="1"/>
              <a:t>الحربیة</a:t>
            </a:r>
            <a:r>
              <a:rPr lang="ar-IQ" dirty="0"/>
              <a:t> وكانت </a:t>
            </a:r>
            <a:r>
              <a:rPr lang="ar-IQ" dirty="0" err="1"/>
              <a:t>التمرینات</a:t>
            </a:r>
            <a:r>
              <a:rPr lang="ar-IQ" dirty="0"/>
              <a:t> تبدأ </a:t>
            </a:r>
            <a:r>
              <a:rPr lang="ar-IQ" dirty="0" err="1"/>
              <a:t>بسیطة</a:t>
            </a:r>
            <a:r>
              <a:rPr lang="ar-IQ" dirty="0"/>
              <a:t> متدرجة في العنف: ( في شكل سباقات جري، و قفز ورمي القرص و كانت </a:t>
            </a:r>
            <a:r>
              <a:rPr lang="ar-IQ" dirty="0" err="1"/>
              <a:t>جمیعها</a:t>
            </a:r>
            <a:r>
              <a:rPr lang="ar-IQ" dirty="0"/>
              <a:t> تهدف إلى </a:t>
            </a:r>
            <a:r>
              <a:rPr lang="ar-IQ" dirty="0" err="1"/>
              <a:t>الإنخراط</a:t>
            </a:r>
            <a:r>
              <a:rPr lang="ar-IQ" dirty="0"/>
              <a:t> في سلك </a:t>
            </a:r>
            <a:r>
              <a:rPr lang="ar-IQ" dirty="0" err="1"/>
              <a:t>الجندیة</a:t>
            </a:r>
            <a:r>
              <a:rPr lang="ar-IQ" dirty="0"/>
              <a:t> </a:t>
            </a:r>
            <a:r>
              <a:rPr lang="ar-IQ" dirty="0" err="1"/>
              <a:t>حیث</a:t>
            </a:r>
            <a:r>
              <a:rPr lang="ar-IQ" dirty="0"/>
              <a:t> </a:t>
            </a:r>
            <a:r>
              <a:rPr lang="ar-IQ" dirty="0" err="1"/>
              <a:t>ینظم</a:t>
            </a:r>
            <a:r>
              <a:rPr lang="ar-IQ" dirty="0"/>
              <a:t> الشباب في سن </a:t>
            </a:r>
            <a:r>
              <a:rPr lang="ar-IQ" dirty="0" err="1"/>
              <a:t>العشرین</a:t>
            </a:r>
            <a:r>
              <a:rPr lang="ar-IQ" dirty="0"/>
              <a:t> إلى وحدات </a:t>
            </a:r>
            <a:r>
              <a:rPr lang="ar-IQ" dirty="0" err="1"/>
              <a:t>الجیش</a:t>
            </a:r>
            <a:r>
              <a:rPr lang="ar-IQ" dirty="0"/>
              <a:t> و </a:t>
            </a:r>
            <a:r>
              <a:rPr lang="ar-IQ" dirty="0" err="1"/>
              <a:t>یقسمون</a:t>
            </a:r>
            <a:r>
              <a:rPr lang="ar-IQ" dirty="0"/>
              <a:t> على الولاء </a:t>
            </a:r>
            <a:r>
              <a:rPr lang="ar-IQ" dirty="0" err="1"/>
              <a:t>لإسبرطة</a:t>
            </a:r>
            <a:r>
              <a:rPr lang="ar-IQ" dirty="0"/>
              <a:t> و </a:t>
            </a:r>
            <a:r>
              <a:rPr lang="ar-IQ" dirty="0" err="1"/>
              <a:t>یرسلون</a:t>
            </a:r>
            <a:r>
              <a:rPr lang="ar-IQ" dirty="0"/>
              <a:t> إلى الحصون على حدود البلاد، وهذا النظام التربوي عرف باسم ( نظام أجوج) و قد مارست </a:t>
            </a:r>
            <a:r>
              <a:rPr lang="ar-IQ" dirty="0" err="1"/>
              <a:t>الفتیات</a:t>
            </a:r>
            <a:r>
              <a:rPr lang="ar-IQ" dirty="0"/>
              <a:t> في </a:t>
            </a:r>
            <a:r>
              <a:rPr lang="ar-IQ" dirty="0" err="1"/>
              <a:t>إسبرطة</a:t>
            </a:r>
            <a:r>
              <a:rPr lang="ar-IQ" dirty="0"/>
              <a:t> </a:t>
            </a:r>
            <a:r>
              <a:rPr lang="ar-IQ" dirty="0" err="1"/>
              <a:t>الریاضة</a:t>
            </a:r>
            <a:r>
              <a:rPr lang="ar-IQ" dirty="0"/>
              <a:t> </a:t>
            </a:r>
            <a:r>
              <a:rPr lang="ar-IQ" dirty="0" err="1"/>
              <a:t>حیث</a:t>
            </a:r>
            <a:r>
              <a:rPr lang="ar-IQ" dirty="0"/>
              <a:t> كان الغرض منها هو </a:t>
            </a:r>
            <a:r>
              <a:rPr lang="ar-IQ" dirty="0" err="1"/>
              <a:t>تقویة</a:t>
            </a:r>
            <a:r>
              <a:rPr lang="ar-IQ" dirty="0"/>
              <a:t> أجسامهن لاعتقادهم أن الفتاة </a:t>
            </a:r>
            <a:r>
              <a:rPr lang="ar-IQ" dirty="0" err="1"/>
              <a:t>القویة</a:t>
            </a:r>
            <a:r>
              <a:rPr lang="ar-IQ" dirty="0"/>
              <a:t> البدن ستندب أطفالا </a:t>
            </a:r>
            <a:r>
              <a:rPr lang="ar-IQ" dirty="0" err="1"/>
              <a:t>أقویاء</a:t>
            </a:r>
            <a:r>
              <a:rPr lang="ar-IQ" dirty="0"/>
              <a:t> ولقد اتصفت نساء </a:t>
            </a:r>
            <a:r>
              <a:rPr lang="ar-IQ" dirty="0" err="1"/>
              <a:t>اسبرطة</a:t>
            </a:r>
            <a:r>
              <a:rPr lang="ar-IQ" dirty="0"/>
              <a:t> بالشجاعة. قواعد اللعب لأنشطة </a:t>
            </a:r>
            <a:r>
              <a:rPr lang="ar-IQ" dirty="0" err="1"/>
              <a:t>الریاضة</a:t>
            </a:r>
            <a:r>
              <a:rPr lang="ar-IQ" dirty="0"/>
              <a:t> التي </a:t>
            </a:r>
            <a:r>
              <a:rPr lang="ar-IQ" dirty="0" err="1"/>
              <a:t>یمارسونها</a:t>
            </a:r>
            <a:r>
              <a:rPr lang="ar-IQ" dirty="0"/>
              <a:t>. تمسك </a:t>
            </a:r>
            <a:r>
              <a:rPr lang="ar-IQ" dirty="0" err="1"/>
              <a:t>الإسبرطیون</a:t>
            </a:r>
            <a:r>
              <a:rPr lang="ar-IQ" dirty="0"/>
              <a:t> بشدة حول المحافظة على </a:t>
            </a:r>
            <a:r>
              <a:rPr lang="ar-IQ" dirty="0" err="1"/>
              <a:t>تقالیدهم</a:t>
            </a:r>
            <a:r>
              <a:rPr lang="ar-IQ" dirty="0"/>
              <a:t>، فمثلا </a:t>
            </a:r>
            <a:r>
              <a:rPr lang="ar-IQ" dirty="0" err="1"/>
              <a:t>یعاقب</a:t>
            </a:r>
            <a:r>
              <a:rPr lang="ar-IQ" dirty="0"/>
              <a:t> كل من </a:t>
            </a:r>
            <a:r>
              <a:rPr lang="ar-IQ" dirty="0" err="1"/>
              <a:t>یتجرأ</a:t>
            </a:r>
            <a:r>
              <a:rPr lang="ar-IQ" dirty="0"/>
              <a:t> و </a:t>
            </a:r>
            <a:r>
              <a:rPr lang="ar-IQ" dirty="0" err="1"/>
              <a:t>یحاول</a:t>
            </a:r>
            <a:r>
              <a:rPr lang="ar-IQ" dirty="0"/>
              <a:t> </a:t>
            </a:r>
            <a:r>
              <a:rPr lang="ar-IQ" dirty="0" err="1"/>
              <a:t>تغییر</a:t>
            </a:r>
            <a:r>
              <a:rPr lang="ar-IQ" dirty="0"/>
              <a:t> أو </a:t>
            </a:r>
            <a:r>
              <a:rPr lang="ar-IQ" dirty="0" err="1"/>
              <a:t>تبدیل</a:t>
            </a:r>
            <a:r>
              <a:rPr lang="ar-IQ" dirty="0"/>
              <a:t> كما أباح </a:t>
            </a:r>
            <a:r>
              <a:rPr lang="ar-IQ" dirty="0" err="1"/>
              <a:t>الإسبرطیون</a:t>
            </a:r>
            <a:r>
              <a:rPr lang="ar-IQ" dirty="0"/>
              <a:t> نوعا </a:t>
            </a:r>
            <a:r>
              <a:rPr lang="ar-IQ" dirty="0" err="1"/>
              <a:t>قاسیا</a:t>
            </a:r>
            <a:r>
              <a:rPr lang="ar-IQ" dirty="0"/>
              <a:t> من </a:t>
            </a:r>
            <a:r>
              <a:rPr lang="ar-IQ" dirty="0" err="1"/>
              <a:t>الریاضة</a:t>
            </a:r>
            <a:r>
              <a:rPr lang="ar-IQ" dirty="0"/>
              <a:t> </a:t>
            </a:r>
            <a:r>
              <a:rPr lang="ar-IQ" dirty="0" err="1"/>
              <a:t>یجمع</a:t>
            </a:r>
            <a:r>
              <a:rPr lang="ar-IQ" dirty="0"/>
              <a:t> </a:t>
            </a:r>
            <a:r>
              <a:rPr lang="ar-IQ" dirty="0" err="1"/>
              <a:t>بین</a:t>
            </a:r>
            <a:r>
              <a:rPr lang="ar-IQ" dirty="0"/>
              <a:t> الملاكمة والمصارعة </a:t>
            </a:r>
            <a:r>
              <a:rPr lang="ar-IQ" dirty="0" err="1"/>
              <a:t>یسمح</a:t>
            </a:r>
            <a:r>
              <a:rPr lang="ar-IQ" dirty="0"/>
              <a:t> </a:t>
            </a:r>
            <a:r>
              <a:rPr lang="ar-IQ" dirty="0" err="1"/>
              <a:t>فیه</a:t>
            </a:r>
            <a:r>
              <a:rPr lang="ar-IQ" dirty="0"/>
              <a:t> بكل السبل للتغلب على الخصم و لو أدى </a:t>
            </a:r>
            <a:r>
              <a:rPr lang="ar-IQ" dirty="0" err="1"/>
              <a:t>ذالك</a:t>
            </a:r>
            <a:r>
              <a:rPr lang="ar-IQ" dirty="0"/>
              <a:t> لإصابته بعاهة </a:t>
            </a:r>
            <a:r>
              <a:rPr lang="ar-IQ" dirty="0" err="1"/>
              <a:t>مستدیمة</a:t>
            </a:r>
            <a:r>
              <a:rPr lang="ar-IQ" dirty="0"/>
              <a:t>. و احتل </a:t>
            </a:r>
            <a:r>
              <a:rPr lang="ar-IQ" dirty="0" err="1"/>
              <a:t>الصید</a:t>
            </a:r>
            <a:r>
              <a:rPr lang="ar-IQ" dirty="0"/>
              <a:t> مكانا بارزا في </a:t>
            </a:r>
            <a:r>
              <a:rPr lang="ar-IQ" dirty="0" err="1"/>
              <a:t>التربیة</a:t>
            </a:r>
            <a:r>
              <a:rPr lang="ar-IQ" dirty="0"/>
              <a:t> و كان </a:t>
            </a:r>
            <a:r>
              <a:rPr lang="ar-IQ" dirty="0" err="1"/>
              <a:t>یمارس</a:t>
            </a:r>
            <a:r>
              <a:rPr lang="ar-IQ" dirty="0"/>
              <a:t> في أوقات الفراغ.</a:t>
            </a:r>
            <a:endParaRPr lang="ar-IQ" b="1" dirty="0"/>
          </a:p>
        </p:txBody>
      </p:sp>
    </p:spTree>
    <p:extLst>
      <p:ext uri="{BB962C8B-B14F-4D97-AF65-F5344CB8AC3E}">
        <p14:creationId xmlns:p14="http://schemas.microsoft.com/office/powerpoint/2010/main" val="1676777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16632"/>
            <a:ext cx="9144000" cy="6741368"/>
          </a:xfrm>
        </p:spPr>
        <p:txBody>
          <a:bodyPr>
            <a:normAutofit fontScale="92500" lnSpcReduction="10000"/>
          </a:bodyPr>
          <a:lstStyle/>
          <a:p>
            <a:r>
              <a:rPr lang="ar-IQ" dirty="0"/>
              <a:t>- </a:t>
            </a:r>
            <a:r>
              <a:rPr lang="ar-IQ" dirty="0" err="1"/>
              <a:t>التربیة</a:t>
            </a:r>
            <a:r>
              <a:rPr lang="ar-IQ" dirty="0"/>
              <a:t> </a:t>
            </a:r>
            <a:r>
              <a:rPr lang="ar-IQ" dirty="0" err="1"/>
              <a:t>البدنیة</a:t>
            </a:r>
            <a:r>
              <a:rPr lang="ar-IQ" dirty="0"/>
              <a:t> في </a:t>
            </a:r>
            <a:r>
              <a:rPr lang="ar-IQ" dirty="0" err="1"/>
              <a:t>أثینا</a:t>
            </a:r>
            <a:r>
              <a:rPr lang="ar-IQ" dirty="0"/>
              <a:t>: كان موقع </a:t>
            </a:r>
            <a:r>
              <a:rPr lang="ar-IQ" dirty="0" err="1"/>
              <a:t>أثنیا</a:t>
            </a:r>
            <a:r>
              <a:rPr lang="ar-IQ" dirty="0"/>
              <a:t> الجغرافي على شاطئ البحر المتوسط من العوامل التي أثرت </a:t>
            </a:r>
            <a:r>
              <a:rPr lang="ar-IQ" dirty="0" err="1"/>
              <a:t>كثیرا</a:t>
            </a:r>
            <a:r>
              <a:rPr lang="ar-IQ" dirty="0"/>
              <a:t> </a:t>
            </a:r>
            <a:r>
              <a:rPr lang="ar-IQ" dirty="0" err="1"/>
              <a:t>فیها</a:t>
            </a:r>
            <a:r>
              <a:rPr lang="ar-IQ" dirty="0"/>
              <a:t>، فقد شجع ذلك على ازدهار الملاحة، و من ثمة </a:t>
            </a:r>
            <a:r>
              <a:rPr lang="ar-IQ" dirty="0" err="1"/>
              <a:t>الإتصال</a:t>
            </a:r>
            <a:r>
              <a:rPr lang="ar-IQ" dirty="0"/>
              <a:t> بحضارات حوض البحر المتوسط (مصر، </a:t>
            </a:r>
            <a:r>
              <a:rPr lang="ar-IQ" dirty="0" err="1"/>
              <a:t>فنیقیا</a:t>
            </a:r>
            <a:r>
              <a:rPr lang="ar-IQ" dirty="0"/>
              <a:t>....) و كان </a:t>
            </a:r>
            <a:r>
              <a:rPr lang="ar-IQ" dirty="0" err="1"/>
              <a:t>الأثینیون</a:t>
            </a:r>
            <a:r>
              <a:rPr lang="ar-IQ" dirty="0"/>
              <a:t> </a:t>
            </a:r>
            <a:r>
              <a:rPr lang="ar-IQ" dirty="0" err="1"/>
              <a:t>یمارسون</a:t>
            </a:r>
            <a:r>
              <a:rPr lang="ar-IQ" dirty="0"/>
              <a:t> </a:t>
            </a:r>
            <a:r>
              <a:rPr lang="ar-IQ" dirty="0" err="1"/>
              <a:t>الریاضة</a:t>
            </a:r>
            <a:r>
              <a:rPr lang="ar-IQ" dirty="0"/>
              <a:t> حبا </a:t>
            </a:r>
            <a:r>
              <a:rPr lang="ar-IQ" dirty="0" err="1"/>
              <a:t>فیها</a:t>
            </a:r>
            <a:r>
              <a:rPr lang="ar-IQ" dirty="0"/>
              <a:t> و </a:t>
            </a:r>
            <a:r>
              <a:rPr lang="ar-IQ" dirty="0" err="1"/>
              <a:t>إیمانا</a:t>
            </a:r>
            <a:r>
              <a:rPr lang="ar-IQ" dirty="0"/>
              <a:t> </a:t>
            </a:r>
            <a:r>
              <a:rPr lang="ar-IQ" dirty="0" err="1"/>
              <a:t>بقیمتها</a:t>
            </a:r>
            <a:r>
              <a:rPr lang="ar-IQ" dirty="0"/>
              <a:t> و لقد عر ف عن </a:t>
            </a:r>
            <a:r>
              <a:rPr lang="ar-IQ" dirty="0" err="1"/>
              <a:t>الأثینیین</a:t>
            </a:r>
            <a:r>
              <a:rPr lang="ar-IQ" dirty="0"/>
              <a:t> القدماء شغفهم بالمعرفة و البحث العقلي و كانت </a:t>
            </a:r>
            <a:r>
              <a:rPr lang="ar-IQ" dirty="0" err="1"/>
              <a:t>الإدیولوجیة</a:t>
            </a:r>
            <a:r>
              <a:rPr lang="ar-IQ" dirty="0"/>
              <a:t> السائدة هي </a:t>
            </a:r>
            <a:r>
              <a:rPr lang="ar-IQ" dirty="0" err="1"/>
              <a:t>الحریة</a:t>
            </a:r>
            <a:r>
              <a:rPr lang="ar-IQ" dirty="0"/>
              <a:t> </a:t>
            </a:r>
            <a:r>
              <a:rPr lang="ar-IQ" dirty="0" err="1"/>
              <a:t>والدیمقراطیة</a:t>
            </a:r>
            <a:r>
              <a:rPr lang="ar-IQ" dirty="0"/>
              <a:t>. و لقد مر ت </a:t>
            </a:r>
            <a:r>
              <a:rPr lang="ar-IQ" dirty="0" err="1"/>
              <a:t>التربیة</a:t>
            </a:r>
            <a:r>
              <a:rPr lang="ar-IQ" dirty="0"/>
              <a:t> </a:t>
            </a:r>
            <a:r>
              <a:rPr lang="ar-IQ" dirty="0" err="1"/>
              <a:t>الأثینیة</a:t>
            </a:r>
            <a:r>
              <a:rPr lang="ar-IQ" dirty="0"/>
              <a:t> بثلاث مراحل: 1 -</a:t>
            </a:r>
            <a:r>
              <a:rPr lang="ar-IQ" dirty="0" err="1"/>
              <a:t>التربیة</a:t>
            </a:r>
            <a:r>
              <a:rPr lang="ar-IQ" dirty="0"/>
              <a:t> </a:t>
            </a:r>
            <a:r>
              <a:rPr lang="ar-IQ" dirty="0" err="1"/>
              <a:t>الأثینیة</a:t>
            </a:r>
            <a:r>
              <a:rPr lang="ar-IQ" dirty="0"/>
              <a:t> المبكرة: التي اتصفت بالبساطة و مكارم الأخلاق و التي تمثل أسس </a:t>
            </a:r>
            <a:r>
              <a:rPr lang="ar-IQ" dirty="0" err="1"/>
              <a:t>التقالید</a:t>
            </a:r>
            <a:r>
              <a:rPr lang="ar-IQ" dirty="0"/>
              <a:t> </a:t>
            </a:r>
            <a:r>
              <a:rPr lang="ar-IQ" dirty="0" err="1"/>
              <a:t>فیها</a:t>
            </a:r>
            <a:r>
              <a:rPr lang="ar-IQ" dirty="0"/>
              <a:t> و كان صالح الدو </a:t>
            </a:r>
            <a:r>
              <a:rPr lang="ar-IQ" dirty="0" err="1"/>
              <a:t>لة</a:t>
            </a:r>
            <a:r>
              <a:rPr lang="ar-IQ" dirty="0"/>
              <a:t> </a:t>
            </a:r>
            <a:r>
              <a:rPr lang="ar-IQ" dirty="0" err="1"/>
              <a:t>یعلو</a:t>
            </a:r>
            <a:r>
              <a:rPr lang="ar-IQ" dirty="0"/>
              <a:t> صالح الفرد. 2 -عصر </a:t>
            </a:r>
            <a:r>
              <a:rPr lang="ar-IQ" dirty="0" err="1"/>
              <a:t>الإنتقال</a:t>
            </a:r>
            <a:r>
              <a:rPr lang="ar-IQ" dirty="0"/>
              <a:t>: و </a:t>
            </a:r>
            <a:r>
              <a:rPr lang="ar-IQ" dirty="0" err="1"/>
              <a:t>فیه</a:t>
            </a:r>
            <a:r>
              <a:rPr lang="ar-IQ" dirty="0"/>
              <a:t> انخفض المستوى الخلقي والاهتمام </a:t>
            </a:r>
            <a:r>
              <a:rPr lang="ar-IQ" dirty="0" err="1"/>
              <a:t>بحریة</a:t>
            </a:r>
            <a:r>
              <a:rPr lang="ar-IQ" dirty="0"/>
              <a:t> الأفراد مما مهد الظهور اتجاهات 2 -الفترة </a:t>
            </a:r>
            <a:r>
              <a:rPr lang="ar-IQ" dirty="0" err="1"/>
              <a:t>الأثینیة</a:t>
            </a:r>
            <a:r>
              <a:rPr lang="ar-IQ" dirty="0"/>
              <a:t> المتأخرة: و هي تتصف باختلاطها بالحضارات. </a:t>
            </a:r>
            <a:r>
              <a:rPr lang="ar-IQ" dirty="0" err="1"/>
              <a:t>تربویة</a:t>
            </a:r>
            <a:r>
              <a:rPr lang="ar-IQ" dirty="0"/>
              <a:t> واضحة. و كانت المدارس في </a:t>
            </a:r>
            <a:r>
              <a:rPr lang="ar-IQ" dirty="0" err="1"/>
              <a:t>التربیة</a:t>
            </a:r>
            <a:r>
              <a:rPr lang="ar-IQ" dirty="0"/>
              <a:t> </a:t>
            </a:r>
            <a:r>
              <a:rPr lang="ar-IQ" dirty="0" err="1"/>
              <a:t>الأثینیة</a:t>
            </a:r>
            <a:r>
              <a:rPr lang="ar-IQ" dirty="0"/>
              <a:t> تعتمد أساسا على </a:t>
            </a:r>
            <a:r>
              <a:rPr lang="ar-IQ" dirty="0" err="1"/>
              <a:t>التربیة</a:t>
            </a:r>
            <a:r>
              <a:rPr lang="ar-IQ" dirty="0"/>
              <a:t> </a:t>
            </a:r>
            <a:r>
              <a:rPr lang="ar-IQ" dirty="0" err="1"/>
              <a:t>البدنیة</a:t>
            </a:r>
            <a:r>
              <a:rPr lang="ar-IQ" dirty="0"/>
              <a:t> و </a:t>
            </a:r>
            <a:r>
              <a:rPr lang="ar-IQ" dirty="0" err="1"/>
              <a:t>الموسیقى</a:t>
            </a:r>
            <a:r>
              <a:rPr lang="ar-IQ" dirty="0"/>
              <a:t> فالنوع الأول عرف </a:t>
            </a:r>
            <a:r>
              <a:rPr lang="ar-IQ" dirty="0" err="1"/>
              <a:t>بالبالسترا</a:t>
            </a:r>
            <a:r>
              <a:rPr lang="ar-IQ" dirty="0"/>
              <a:t> و النوع الثاني هو مدرسة </a:t>
            </a:r>
            <a:r>
              <a:rPr lang="ar-IQ" dirty="0" err="1"/>
              <a:t>الموسیقى</a:t>
            </a:r>
            <a:r>
              <a:rPr lang="ar-IQ" dirty="0"/>
              <a:t>. و كانت الألعاب </a:t>
            </a:r>
            <a:r>
              <a:rPr lang="ar-IQ" dirty="0" err="1"/>
              <a:t>الریاضیة</a:t>
            </a:r>
            <a:r>
              <a:rPr lang="ar-IQ" dirty="0"/>
              <a:t> منزلة </a:t>
            </a:r>
            <a:r>
              <a:rPr lang="ar-IQ" dirty="0" err="1"/>
              <a:t>دینیة</a:t>
            </a:r>
            <a:r>
              <a:rPr lang="ar-IQ" dirty="0"/>
              <a:t>، مما جعل الشباب </a:t>
            </a:r>
            <a:r>
              <a:rPr lang="ar-IQ" dirty="0" err="1"/>
              <a:t>یقبلون</a:t>
            </a:r>
            <a:r>
              <a:rPr lang="ar-IQ" dirty="0"/>
              <a:t> على ممارسة </a:t>
            </a:r>
            <a:r>
              <a:rPr lang="ar-IQ" dirty="0" err="1"/>
              <a:t>الریاضة</a:t>
            </a:r>
            <a:r>
              <a:rPr lang="ar-IQ" dirty="0"/>
              <a:t> بشغف و حب </a:t>
            </a:r>
            <a:r>
              <a:rPr lang="ar-IQ" dirty="0" err="1"/>
              <a:t>كبیر</a:t>
            </a:r>
            <a:r>
              <a:rPr lang="ar-IQ" dirty="0"/>
              <a:t>، </a:t>
            </a:r>
            <a:r>
              <a:rPr lang="ar-IQ" dirty="0" err="1"/>
              <a:t>حیث</a:t>
            </a:r>
            <a:r>
              <a:rPr lang="ar-IQ" dirty="0"/>
              <a:t> كان الشاب </a:t>
            </a:r>
            <a:r>
              <a:rPr lang="ar-IQ" dirty="0" err="1"/>
              <a:t>یقسم</a:t>
            </a:r>
            <a:r>
              <a:rPr lang="ar-IQ" dirty="0"/>
              <a:t> بالولاء </a:t>
            </a:r>
            <a:r>
              <a:rPr lang="ar-IQ" dirty="0" err="1"/>
              <a:t>لأثینا</a:t>
            </a:r>
            <a:r>
              <a:rPr lang="ar-IQ" dirty="0"/>
              <a:t> بعد أن </a:t>
            </a:r>
            <a:r>
              <a:rPr lang="ar-IQ" dirty="0" err="1"/>
              <a:t>یكون</a:t>
            </a:r>
            <a:r>
              <a:rPr lang="ar-IQ" dirty="0"/>
              <a:t> قد أعد إعداد </a:t>
            </a:r>
            <a:r>
              <a:rPr lang="ar-IQ" dirty="0" err="1"/>
              <a:t>عقلیا</a:t>
            </a:r>
            <a:r>
              <a:rPr lang="ar-IQ" dirty="0"/>
              <a:t> و </a:t>
            </a:r>
            <a:r>
              <a:rPr lang="ar-IQ" dirty="0" err="1"/>
              <a:t>بدنیا</a:t>
            </a:r>
            <a:r>
              <a:rPr lang="ar-IQ" dirty="0"/>
              <a:t> و </a:t>
            </a:r>
            <a:r>
              <a:rPr lang="ar-IQ" dirty="0" err="1"/>
              <a:t>خلقیا</a:t>
            </a:r>
            <a:r>
              <a:rPr lang="ar-IQ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174778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85000" lnSpcReduction="10000"/>
          </a:bodyPr>
          <a:lstStyle/>
          <a:p>
            <a:r>
              <a:rPr lang="ar-IQ" dirty="0"/>
              <a:t>و ذكر أفلاطون في مجاوراته و جود نص في القانون </a:t>
            </a:r>
            <a:r>
              <a:rPr lang="ar-IQ" dirty="0" err="1"/>
              <a:t>یوجب</a:t>
            </a:r>
            <a:r>
              <a:rPr lang="ar-IQ" dirty="0"/>
              <a:t> على الآباء </a:t>
            </a:r>
            <a:r>
              <a:rPr lang="ar-IQ" dirty="0" err="1"/>
              <a:t>تعلیم</a:t>
            </a:r>
            <a:r>
              <a:rPr lang="ar-IQ" dirty="0"/>
              <a:t> أولادهم </a:t>
            </a:r>
            <a:r>
              <a:rPr lang="ar-IQ" dirty="0" err="1"/>
              <a:t>الریاضة</a:t>
            </a:r>
            <a:r>
              <a:rPr lang="ar-IQ" dirty="0"/>
              <a:t> و </a:t>
            </a:r>
            <a:r>
              <a:rPr lang="ar-IQ" dirty="0" err="1"/>
              <a:t>الموسیقى</a:t>
            </a:r>
            <a:r>
              <a:rPr lang="ar-IQ" dirty="0"/>
              <a:t>، كما أن هناك </a:t>
            </a:r>
            <a:r>
              <a:rPr lang="ar-IQ" dirty="0" err="1"/>
              <a:t>قوانین</a:t>
            </a:r>
            <a:r>
              <a:rPr lang="ar-IQ" dirty="0"/>
              <a:t> نسبت إلى </a:t>
            </a:r>
            <a:r>
              <a:rPr lang="ar-IQ" dirty="0" err="1"/>
              <a:t>سولون</a:t>
            </a:r>
            <a:r>
              <a:rPr lang="ar-IQ" dirty="0"/>
              <a:t> تقضي بوجوب </a:t>
            </a:r>
            <a:r>
              <a:rPr lang="ar-IQ" dirty="0" err="1"/>
              <a:t>تعلیم</a:t>
            </a:r>
            <a:r>
              <a:rPr lang="ar-IQ" dirty="0"/>
              <a:t> الصبي السباحة و الكتابة والأدب و </a:t>
            </a:r>
            <a:r>
              <a:rPr lang="ar-IQ" dirty="0" err="1"/>
              <a:t>الموسیقى</a:t>
            </a:r>
            <a:r>
              <a:rPr lang="ar-IQ" dirty="0"/>
              <a:t> </a:t>
            </a:r>
            <a:r>
              <a:rPr lang="ar-IQ" dirty="0" err="1"/>
              <a:t>والتربیة</a:t>
            </a:r>
            <a:r>
              <a:rPr lang="ar-IQ" dirty="0"/>
              <a:t> </a:t>
            </a:r>
            <a:r>
              <a:rPr lang="ar-IQ" dirty="0" err="1"/>
              <a:t>البدنیة</a:t>
            </a:r>
            <a:r>
              <a:rPr lang="ar-IQ" dirty="0"/>
              <a:t> و الألعاب </a:t>
            </a:r>
            <a:r>
              <a:rPr lang="ar-IQ" dirty="0" err="1"/>
              <a:t>الریاضیة</a:t>
            </a:r>
            <a:r>
              <a:rPr lang="ar-IQ" dirty="0"/>
              <a:t>، الأمر الذي حفظ </a:t>
            </a:r>
            <a:r>
              <a:rPr lang="ar-IQ" dirty="0" err="1"/>
              <a:t>للأثینیین</a:t>
            </a:r>
            <a:r>
              <a:rPr lang="ar-IQ" dirty="0"/>
              <a:t> والحضارة </a:t>
            </a:r>
            <a:r>
              <a:rPr lang="ar-IQ" dirty="0" err="1"/>
              <a:t>الإغریقیة</a:t>
            </a:r>
            <a:r>
              <a:rPr lang="ar-IQ" dirty="0"/>
              <a:t> تراثا </a:t>
            </a:r>
            <a:r>
              <a:rPr lang="ar-IQ" dirty="0" err="1"/>
              <a:t>عظیما</a:t>
            </a:r>
            <a:r>
              <a:rPr lang="ar-IQ" dirty="0"/>
              <a:t> على عكس </a:t>
            </a:r>
            <a:r>
              <a:rPr lang="ar-IQ" dirty="0" err="1"/>
              <a:t>اسبرطة</a:t>
            </a:r>
            <a:r>
              <a:rPr lang="ar-IQ" dirty="0"/>
              <a:t> التي </a:t>
            </a:r>
            <a:r>
              <a:rPr lang="ar-IQ" dirty="0" err="1"/>
              <a:t>أصیبت</a:t>
            </a:r>
            <a:r>
              <a:rPr lang="ar-IQ" dirty="0"/>
              <a:t> </a:t>
            </a:r>
            <a:r>
              <a:rPr lang="ar-IQ" dirty="0" err="1"/>
              <a:t>بانهیار</a:t>
            </a:r>
            <a:r>
              <a:rPr lang="ar-IQ" dirty="0"/>
              <a:t> في دو لاب الإدارة </a:t>
            </a:r>
            <a:r>
              <a:rPr lang="ar-IQ" dirty="0" err="1"/>
              <a:t>العسكریة</a:t>
            </a:r>
            <a:r>
              <a:rPr lang="ar-IQ" dirty="0"/>
              <a:t>. و في فترة </a:t>
            </a:r>
            <a:r>
              <a:rPr lang="ar-IQ" dirty="0" err="1"/>
              <a:t>الإنتقال</a:t>
            </a:r>
            <a:r>
              <a:rPr lang="ar-IQ" dirty="0"/>
              <a:t> </a:t>
            </a:r>
            <a:r>
              <a:rPr lang="ar-IQ" dirty="0" err="1"/>
              <a:t>حیث</a:t>
            </a:r>
            <a:r>
              <a:rPr lang="ar-IQ" dirty="0"/>
              <a:t> اختلط </a:t>
            </a:r>
            <a:r>
              <a:rPr lang="ar-IQ" dirty="0" err="1"/>
              <a:t>الإثینیون</a:t>
            </a:r>
            <a:r>
              <a:rPr lang="ar-IQ" dirty="0"/>
              <a:t> </a:t>
            </a:r>
            <a:r>
              <a:rPr lang="ar-IQ" dirty="0" err="1"/>
              <a:t>بغیرهم</a:t>
            </a:r>
            <a:r>
              <a:rPr lang="ar-IQ" dirty="0"/>
              <a:t> هبطت </a:t>
            </a:r>
            <a:r>
              <a:rPr lang="ar-IQ" dirty="0" err="1"/>
              <a:t>الریاضة</a:t>
            </a:r>
            <a:r>
              <a:rPr lang="ar-IQ" dirty="0"/>
              <a:t> و نواحي نقد </a:t>
            </a:r>
            <a:r>
              <a:rPr lang="ar-IQ" dirty="0" err="1"/>
              <a:t>شدیدة</a:t>
            </a:r>
            <a:r>
              <a:rPr lang="ar-IQ" dirty="0"/>
              <a:t> موجهة لربط </a:t>
            </a:r>
            <a:r>
              <a:rPr lang="ar-IQ" dirty="0" err="1"/>
              <a:t>الریاضة</a:t>
            </a:r>
            <a:r>
              <a:rPr lang="ar-IQ" dirty="0"/>
              <a:t> لمتطلبات </a:t>
            </a:r>
            <a:r>
              <a:rPr lang="ar-IQ" dirty="0" err="1"/>
              <a:t>الرفاهیة</a:t>
            </a:r>
            <a:r>
              <a:rPr lang="ar-IQ" dirty="0"/>
              <a:t> </a:t>
            </a:r>
            <a:r>
              <a:rPr lang="ar-IQ" dirty="0" err="1"/>
              <a:t>والحیاة</a:t>
            </a:r>
            <a:r>
              <a:rPr lang="ar-IQ" dirty="0"/>
              <a:t> </a:t>
            </a:r>
            <a:r>
              <a:rPr lang="ar-IQ" dirty="0" err="1"/>
              <a:t>المریحة</a:t>
            </a:r>
            <a:r>
              <a:rPr lang="ar-IQ" dirty="0"/>
              <a:t> التي أخذت تتفشى. </a:t>
            </a:r>
            <a:r>
              <a:rPr lang="ar-IQ" dirty="0" err="1"/>
              <a:t>بالدین</a:t>
            </a:r>
            <a:r>
              <a:rPr lang="ar-IQ" dirty="0"/>
              <a:t>، و ظهرت </a:t>
            </a:r>
            <a:r>
              <a:rPr lang="ar-IQ" dirty="0" err="1"/>
              <a:t>الریاضة</a:t>
            </a:r>
            <a:r>
              <a:rPr lang="ar-IQ" dirty="0"/>
              <a:t> بغرض الاحتراف و اتجهت </a:t>
            </a:r>
            <a:r>
              <a:rPr lang="ar-IQ" dirty="0" err="1"/>
              <a:t>التربیة</a:t>
            </a:r>
            <a:r>
              <a:rPr lang="ar-IQ" dirty="0"/>
              <a:t> </a:t>
            </a:r>
            <a:r>
              <a:rPr lang="ar-IQ" dirty="0" err="1"/>
              <a:t>البدنیة</a:t>
            </a:r>
            <a:r>
              <a:rPr lang="ar-IQ" dirty="0"/>
              <a:t> إلى الرضوخ و لقد ازدهرت </a:t>
            </a:r>
            <a:r>
              <a:rPr lang="ar-IQ" dirty="0" err="1"/>
              <a:t>الحیاة</a:t>
            </a:r>
            <a:r>
              <a:rPr lang="ar-IQ" dirty="0"/>
              <a:t> </a:t>
            </a:r>
            <a:r>
              <a:rPr lang="ar-IQ" dirty="0" err="1"/>
              <a:t>الدیمقراطیة</a:t>
            </a:r>
            <a:r>
              <a:rPr lang="ar-IQ" dirty="0"/>
              <a:t> بشكل واضح على عكس ما حدث في </a:t>
            </a:r>
            <a:r>
              <a:rPr lang="ar-IQ" dirty="0" err="1"/>
              <a:t>اسبرطة</a:t>
            </a:r>
            <a:r>
              <a:rPr lang="ar-IQ" dirty="0"/>
              <a:t>، و اهتمت الدولة بالفرد كوحدة، و على هذا فقد اتخذت </a:t>
            </a:r>
            <a:r>
              <a:rPr lang="ar-IQ" dirty="0" err="1"/>
              <a:t>الریاضة</a:t>
            </a:r>
            <a:r>
              <a:rPr lang="ar-IQ" dirty="0"/>
              <a:t> طابع </a:t>
            </a:r>
            <a:r>
              <a:rPr lang="ar-IQ" dirty="0" err="1"/>
              <a:t>دیمقراطیا</a:t>
            </a:r>
            <a:r>
              <a:rPr lang="ar-IQ" dirty="0"/>
              <a:t>، فكان الفرد </a:t>
            </a:r>
            <a:r>
              <a:rPr lang="ar-IQ" dirty="0" err="1"/>
              <a:t>یمارس</a:t>
            </a:r>
            <a:r>
              <a:rPr lang="ar-IQ" dirty="0"/>
              <a:t> </a:t>
            </a:r>
            <a:r>
              <a:rPr lang="ar-IQ" dirty="0" err="1"/>
              <a:t>الریاضة</a:t>
            </a:r>
            <a:r>
              <a:rPr lang="ar-IQ" dirty="0"/>
              <a:t> من أجل </a:t>
            </a:r>
            <a:r>
              <a:rPr lang="ar-IQ" dirty="0" err="1"/>
              <a:t>الریاضة</a:t>
            </a:r>
            <a:r>
              <a:rPr lang="ar-IQ" dirty="0"/>
              <a:t>، ولذلك برامج مدروسة. أنشأوا مدارس متخصصة </a:t>
            </a:r>
            <a:r>
              <a:rPr lang="ar-IQ" dirty="0" err="1"/>
              <a:t>لتعلیم</a:t>
            </a:r>
            <a:r>
              <a:rPr lang="ar-IQ" dirty="0"/>
              <a:t> المهارات </a:t>
            </a:r>
            <a:r>
              <a:rPr lang="ar-IQ" dirty="0" err="1"/>
              <a:t>الراضیة</a:t>
            </a:r>
            <a:r>
              <a:rPr lang="ar-IQ" dirty="0"/>
              <a:t> و </a:t>
            </a:r>
            <a:r>
              <a:rPr lang="ar-IQ" dirty="0" err="1"/>
              <a:t>الحركیة</a:t>
            </a:r>
            <a:r>
              <a:rPr lang="ar-IQ" dirty="0"/>
              <a:t> و خصوصا أماكن للممارسة </a:t>
            </a:r>
            <a:r>
              <a:rPr lang="ar-IQ" dirty="0" err="1"/>
              <a:t>الریاضیة</a:t>
            </a:r>
            <a:r>
              <a:rPr lang="ar-IQ" dirty="0"/>
              <a:t> و فق 1-البالسترا: </a:t>
            </a:r>
            <a:r>
              <a:rPr lang="ar-IQ" dirty="0" err="1"/>
              <a:t>تتمیز</a:t>
            </a:r>
            <a:r>
              <a:rPr lang="ar-IQ" dirty="0"/>
              <a:t> بالفخامة والاحتمال الفني و هي تختص </a:t>
            </a:r>
            <a:r>
              <a:rPr lang="ar-IQ" dirty="0" err="1"/>
              <a:t>بالفتیان</a:t>
            </a:r>
            <a:r>
              <a:rPr lang="ar-IQ" dirty="0"/>
              <a:t> حتى سن 15 سنة </a:t>
            </a:r>
            <a:r>
              <a:rPr lang="ar-IQ" dirty="0" err="1"/>
              <a:t>حیث</a:t>
            </a:r>
            <a:r>
              <a:rPr lang="ar-IQ" dirty="0"/>
              <a:t> </a:t>
            </a:r>
            <a:r>
              <a:rPr lang="ar-IQ" dirty="0" err="1"/>
              <a:t>یتدربون</a:t>
            </a:r>
            <a:r>
              <a:rPr lang="ar-IQ" dirty="0"/>
              <a:t> على فنون </a:t>
            </a:r>
            <a:r>
              <a:rPr lang="ar-IQ" dirty="0" err="1"/>
              <a:t>ریاضیة</a:t>
            </a:r>
            <a:r>
              <a:rPr lang="ar-IQ" dirty="0"/>
              <a:t> تحت إشراف </a:t>
            </a:r>
            <a:r>
              <a:rPr lang="ar-IQ" dirty="0" err="1"/>
              <a:t>متخصصین</a:t>
            </a:r>
            <a:r>
              <a:rPr lang="ar-IQ" dirty="0"/>
              <a:t>، و تصاحب </a:t>
            </a:r>
            <a:r>
              <a:rPr lang="ar-IQ" dirty="0" err="1"/>
              <a:t>الموسیقى</a:t>
            </a:r>
            <a:r>
              <a:rPr lang="ar-IQ" dirty="0"/>
              <a:t> أغلب </a:t>
            </a:r>
            <a:r>
              <a:rPr lang="ar-IQ" dirty="0" err="1"/>
              <a:t>التدریبات</a:t>
            </a:r>
            <a:r>
              <a:rPr lang="ar-IQ" dirty="0"/>
              <a:t> </a:t>
            </a:r>
            <a:r>
              <a:rPr lang="ar-IQ" dirty="0" err="1"/>
              <a:t>الریاضیة</a:t>
            </a:r>
            <a:r>
              <a:rPr lang="ar-IQ" dirty="0"/>
              <a:t> و من </a:t>
            </a:r>
            <a:r>
              <a:rPr lang="ar-IQ" dirty="0" err="1"/>
              <a:t>یبلغ</a:t>
            </a:r>
            <a:r>
              <a:rPr lang="ar-IQ" dirty="0"/>
              <a:t> سن 16 </a:t>
            </a:r>
            <a:r>
              <a:rPr lang="ar-IQ" dirty="0" err="1"/>
              <a:t>البدنیة</a:t>
            </a:r>
            <a:r>
              <a:rPr lang="ar-IQ" dirty="0"/>
              <a:t>. </a:t>
            </a:r>
            <a:r>
              <a:rPr lang="ar-IQ" dirty="0" err="1"/>
              <a:t>ینتقل</a:t>
            </a:r>
            <a:r>
              <a:rPr lang="ar-IQ" dirty="0"/>
              <a:t> إلى </a:t>
            </a:r>
            <a:r>
              <a:rPr lang="ar-IQ" dirty="0" err="1" smtClean="0"/>
              <a:t>الجمنزیوم</a:t>
            </a:r>
            <a:r>
              <a:rPr lang="ar-IQ" dirty="0" smtClean="0"/>
              <a:t> لمواصلة </a:t>
            </a:r>
            <a:r>
              <a:rPr lang="ar-IQ" dirty="0" err="1"/>
              <a:t>التدریب</a:t>
            </a:r>
            <a:r>
              <a:rPr lang="ar-IQ" dirty="0"/>
              <a:t> مع الكبار، و كانت أبرز أنشطة </a:t>
            </a:r>
            <a:r>
              <a:rPr lang="ar-IQ" dirty="0" err="1"/>
              <a:t>البالسترا</a:t>
            </a:r>
            <a:r>
              <a:rPr lang="ar-IQ" dirty="0"/>
              <a:t> هي المصارعة </a:t>
            </a:r>
            <a:r>
              <a:rPr lang="ar-IQ" dirty="0" err="1"/>
              <a:t>والتمرینات</a:t>
            </a:r>
            <a:r>
              <a:rPr lang="ar-IQ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44636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ar-IQ" dirty="0"/>
              <a:t>2-الجمنزیوم: عبارة عن مدرسة </a:t>
            </a:r>
            <a:r>
              <a:rPr lang="ar-IQ" dirty="0" err="1"/>
              <a:t>ریاضیة</a:t>
            </a:r>
            <a:r>
              <a:rPr lang="ar-IQ" dirty="0"/>
              <a:t> ذات مساحة </a:t>
            </a:r>
            <a:r>
              <a:rPr lang="ar-IQ" dirty="0" err="1"/>
              <a:t>كبیرة</a:t>
            </a:r>
            <a:r>
              <a:rPr lang="ar-IQ" dirty="0"/>
              <a:t> من الأرض تشتمل ملاعب و ساحات و صالات تحتوي على الأدوات والمعدات اللازمة و أماكن للإقامة و </a:t>
            </a:r>
            <a:r>
              <a:rPr lang="ar-IQ" dirty="0" err="1"/>
              <a:t>تغییر</a:t>
            </a:r>
            <a:r>
              <a:rPr lang="ar-IQ" dirty="0"/>
              <a:t> الملابس، و معابد بها </a:t>
            </a:r>
            <a:r>
              <a:rPr lang="ar-IQ" dirty="0" err="1"/>
              <a:t>تماثیل</a:t>
            </a:r>
            <a:r>
              <a:rPr lang="ar-IQ" dirty="0"/>
              <a:t> للآلهة. و </a:t>
            </a:r>
            <a:r>
              <a:rPr lang="ar-IQ" dirty="0" err="1"/>
              <a:t>یشرف</a:t>
            </a:r>
            <a:r>
              <a:rPr lang="ar-IQ" dirty="0"/>
              <a:t> على المدرسة </a:t>
            </a:r>
            <a:r>
              <a:rPr lang="ar-IQ" dirty="0" err="1"/>
              <a:t>مدیر</a:t>
            </a:r>
            <a:r>
              <a:rPr lang="ar-IQ" dirty="0"/>
              <a:t> </a:t>
            </a:r>
            <a:r>
              <a:rPr lang="ar-IQ" dirty="0" err="1"/>
              <a:t>معین</a:t>
            </a:r>
            <a:r>
              <a:rPr lang="ar-IQ" dirty="0"/>
              <a:t> من الدولة و لا </a:t>
            </a:r>
            <a:r>
              <a:rPr lang="ar-IQ" dirty="0" err="1"/>
              <a:t>یسمح</a:t>
            </a:r>
            <a:r>
              <a:rPr lang="ar-IQ" dirty="0"/>
              <a:t> إلا لأبناء الطبقة الحاكمة بالاشتراك </a:t>
            </a:r>
            <a:r>
              <a:rPr lang="ar-IQ" dirty="0" err="1"/>
              <a:t>فیها</a:t>
            </a:r>
            <a:r>
              <a:rPr lang="ar-IQ" dirty="0"/>
              <a:t> وهم ممن </a:t>
            </a:r>
            <a:r>
              <a:rPr lang="ar-IQ" dirty="0" err="1"/>
              <a:t>الكفایة</a:t>
            </a:r>
            <a:r>
              <a:rPr lang="ar-IQ" dirty="0"/>
              <a:t> </a:t>
            </a:r>
            <a:r>
              <a:rPr lang="ar-IQ" dirty="0" err="1"/>
              <a:t>البدنیة</a:t>
            </a:r>
            <a:r>
              <a:rPr lang="ar-IQ" dirty="0"/>
              <a:t> :- لهذا </a:t>
            </a:r>
            <a:r>
              <a:rPr lang="ar-IQ" dirty="0" err="1"/>
              <a:t>تمیزت</a:t>
            </a:r>
            <a:r>
              <a:rPr lang="ar-IQ" dirty="0"/>
              <a:t> بثلاث </a:t>
            </a:r>
            <a:r>
              <a:rPr lang="ar-IQ" dirty="0" err="1"/>
              <a:t>ممیزات</a:t>
            </a:r>
            <a:r>
              <a:rPr lang="ar-IQ" dirty="0"/>
              <a:t> </a:t>
            </a:r>
            <a:r>
              <a:rPr lang="ar-IQ" dirty="0" err="1"/>
              <a:t>رئیسیة</a:t>
            </a:r>
            <a:r>
              <a:rPr lang="ar-IQ" dirty="0"/>
              <a:t> وهي:- كالمصارعة و فنون القتال و المسابقات </a:t>
            </a:r>
            <a:r>
              <a:rPr lang="ar-IQ" dirty="0" err="1"/>
              <a:t>الریاضیة</a:t>
            </a:r>
            <a:r>
              <a:rPr lang="ar-IQ" dirty="0"/>
              <a:t> بالإضافة إلى السباحة </a:t>
            </a:r>
            <a:r>
              <a:rPr lang="ar-IQ" dirty="0" err="1"/>
              <a:t>والصید</a:t>
            </a:r>
            <a:r>
              <a:rPr lang="ar-IQ" dirty="0"/>
              <a:t>. تجاوزا سن 16 ،و </a:t>
            </a:r>
            <a:r>
              <a:rPr lang="ar-IQ" dirty="0" err="1"/>
              <a:t>یقوم</a:t>
            </a:r>
            <a:r>
              <a:rPr lang="ar-IQ" dirty="0"/>
              <a:t> مدربون خبراء </a:t>
            </a:r>
            <a:r>
              <a:rPr lang="ar-IQ" dirty="0" err="1"/>
              <a:t>بتدریب</a:t>
            </a:r>
            <a:r>
              <a:rPr lang="ar-IQ" dirty="0"/>
              <a:t> </a:t>
            </a:r>
            <a:r>
              <a:rPr lang="ar-IQ" dirty="0" err="1"/>
              <a:t>المشتركین</a:t>
            </a:r>
            <a:r>
              <a:rPr lang="ar-IQ" dirty="0"/>
              <a:t>، و كانت أبرز هذه الأنشطة هي المهارات </a:t>
            </a:r>
            <a:r>
              <a:rPr lang="ar-IQ" dirty="0" err="1"/>
              <a:t>الحربیة</a:t>
            </a:r>
            <a:r>
              <a:rPr lang="ar-IQ" dirty="0"/>
              <a:t>، لعبت </a:t>
            </a:r>
            <a:endParaRPr lang="ar-IQ" dirty="0" smtClean="0"/>
          </a:p>
          <a:p>
            <a:pPr marL="0" indent="0">
              <a:buNone/>
            </a:pPr>
            <a:r>
              <a:rPr lang="ar-IQ" dirty="0" err="1" smtClean="0">
                <a:solidFill>
                  <a:srgbClr val="FF0000"/>
                </a:solidFill>
              </a:rPr>
              <a:t>الكفایة</a:t>
            </a:r>
            <a:r>
              <a:rPr lang="ar-IQ" dirty="0" smtClean="0">
                <a:solidFill>
                  <a:srgbClr val="FF0000"/>
                </a:solidFill>
              </a:rPr>
              <a:t> </a:t>
            </a:r>
            <a:r>
              <a:rPr lang="ar-IQ" dirty="0" err="1">
                <a:solidFill>
                  <a:srgbClr val="FF0000"/>
                </a:solidFill>
              </a:rPr>
              <a:t>البدنیة</a:t>
            </a:r>
            <a:r>
              <a:rPr lang="ar-IQ" dirty="0">
                <a:solidFill>
                  <a:srgbClr val="FF0000"/>
                </a:solidFill>
              </a:rPr>
              <a:t> </a:t>
            </a:r>
            <a:r>
              <a:rPr lang="ar-IQ" dirty="0"/>
              <a:t>دوراً </a:t>
            </a:r>
            <a:r>
              <a:rPr lang="ar-IQ" dirty="0" err="1"/>
              <a:t>اساسیاً</a:t>
            </a:r>
            <a:r>
              <a:rPr lang="ar-IQ" dirty="0"/>
              <a:t> في بقاء الانسان لان </a:t>
            </a:r>
            <a:r>
              <a:rPr lang="ar-IQ" dirty="0" err="1"/>
              <a:t>الركیزه</a:t>
            </a:r>
            <a:r>
              <a:rPr lang="ar-IQ" dirty="0"/>
              <a:t> </a:t>
            </a:r>
            <a:r>
              <a:rPr lang="ar-IQ" dirty="0" err="1"/>
              <a:t>الاساسیة</a:t>
            </a:r>
            <a:r>
              <a:rPr lang="ar-IQ" dirty="0"/>
              <a:t> التي اعتمد </a:t>
            </a:r>
            <a:r>
              <a:rPr lang="ar-IQ" dirty="0" err="1"/>
              <a:t>علیها</a:t>
            </a:r>
            <a:r>
              <a:rPr lang="ar-IQ" dirty="0"/>
              <a:t> في مواجهة الاخطار </a:t>
            </a:r>
            <a:r>
              <a:rPr lang="ar-IQ" dirty="0" err="1"/>
              <a:t>الطبیعیة</a:t>
            </a:r>
            <a:r>
              <a:rPr lang="ar-IQ" dirty="0"/>
              <a:t> والاعتداء وكذلك كان بقاء </a:t>
            </a:r>
            <a:r>
              <a:rPr lang="ar-IQ" dirty="0" err="1"/>
              <a:t>العشیرة</a:t>
            </a:r>
            <a:r>
              <a:rPr lang="ar-IQ" dirty="0"/>
              <a:t> </a:t>
            </a:r>
            <a:r>
              <a:rPr lang="ar-IQ" dirty="0" err="1"/>
              <a:t>یعتمد</a:t>
            </a:r>
            <a:r>
              <a:rPr lang="ar-IQ" dirty="0"/>
              <a:t> على تمتع اعضائها بصفات </a:t>
            </a:r>
            <a:r>
              <a:rPr lang="ar-IQ" dirty="0" err="1"/>
              <a:t>بدنیة</a:t>
            </a:r>
            <a:r>
              <a:rPr lang="ar-IQ" dirty="0"/>
              <a:t> كالقوة والرشاقة والسرعة </a:t>
            </a:r>
            <a:r>
              <a:rPr lang="ar-IQ" dirty="0" err="1"/>
              <a:t>واللیاقة</a:t>
            </a:r>
            <a:r>
              <a:rPr lang="ar-IQ" dirty="0"/>
              <a:t>، والمطاولة والصلابة، لمجابهة المصاعب لذا كانت </a:t>
            </a:r>
            <a:r>
              <a:rPr lang="ar-IQ" dirty="0" err="1"/>
              <a:t>القبیلة</a:t>
            </a:r>
            <a:r>
              <a:rPr lang="ar-IQ" dirty="0"/>
              <a:t> تشجع على الاهتمام </a:t>
            </a:r>
            <a:r>
              <a:rPr lang="ar-IQ" dirty="0" err="1"/>
              <a:t>بالكفایة</a:t>
            </a:r>
            <a:r>
              <a:rPr lang="ar-IQ" dirty="0"/>
              <a:t> </a:t>
            </a:r>
            <a:r>
              <a:rPr lang="ar-IQ" dirty="0" err="1"/>
              <a:t>البدنیة</a:t>
            </a:r>
            <a:r>
              <a:rPr lang="ar-IQ" dirty="0"/>
              <a:t> باعتبارها </a:t>
            </a:r>
            <a:r>
              <a:rPr lang="ar-IQ" dirty="0" err="1"/>
              <a:t>وسیلة</a:t>
            </a:r>
            <a:r>
              <a:rPr lang="ar-IQ" dirty="0"/>
              <a:t> </a:t>
            </a:r>
            <a:r>
              <a:rPr lang="ar-IQ" dirty="0" err="1"/>
              <a:t>لزیادة</a:t>
            </a:r>
            <a:r>
              <a:rPr lang="ar-IQ" dirty="0"/>
              <a:t> الضمان في فرصة البقاء. </a:t>
            </a:r>
            <a:endParaRPr lang="ar-IQ" dirty="0" smtClean="0"/>
          </a:p>
          <a:p>
            <a:pPr marL="0" indent="0">
              <a:buNone/>
            </a:pPr>
            <a:r>
              <a:rPr lang="ar-IQ" dirty="0" smtClean="0"/>
              <a:t>- </a:t>
            </a:r>
            <a:r>
              <a:rPr lang="ar-IQ" dirty="0">
                <a:solidFill>
                  <a:srgbClr val="FF0000"/>
                </a:solidFill>
              </a:rPr>
              <a:t>التماسك الاجتماعي </a:t>
            </a:r>
            <a:r>
              <a:rPr lang="ar-IQ" dirty="0"/>
              <a:t>( الشعور بالانتماء الى الجماعة </a:t>
            </a:r>
            <a:r>
              <a:rPr lang="ar-IQ" dirty="0" smtClean="0"/>
              <a:t>:- </a:t>
            </a:r>
            <a:r>
              <a:rPr lang="ar-IQ" dirty="0"/>
              <a:t>ان التمسك الاجتماعي ضرورة قصوى </a:t>
            </a:r>
            <a:r>
              <a:rPr lang="ar-IQ" dirty="0" err="1"/>
              <a:t>للانسان</a:t>
            </a:r>
            <a:r>
              <a:rPr lang="ar-IQ" dirty="0"/>
              <a:t> البدائي وقد ساعدت </a:t>
            </a:r>
            <a:r>
              <a:rPr lang="ar-IQ" dirty="0" err="1"/>
              <a:t>التربیة</a:t>
            </a:r>
            <a:r>
              <a:rPr lang="ar-IQ" dirty="0"/>
              <a:t> </a:t>
            </a:r>
            <a:r>
              <a:rPr lang="ar-IQ" dirty="0" err="1"/>
              <a:t>البدنیة</a:t>
            </a:r>
            <a:r>
              <a:rPr lang="ar-IQ" dirty="0"/>
              <a:t> على خلق الفرصة </a:t>
            </a:r>
            <a:r>
              <a:rPr lang="ar-IQ" dirty="0" err="1"/>
              <a:t>للتنمیة</a:t>
            </a:r>
            <a:r>
              <a:rPr lang="ar-IQ" dirty="0"/>
              <a:t> والوعي الاجتماعي </a:t>
            </a:r>
            <a:r>
              <a:rPr lang="ar-IQ" dirty="0" err="1"/>
              <a:t>وتقویته</a:t>
            </a:r>
            <a:r>
              <a:rPr lang="ar-IQ" dirty="0"/>
              <a:t> ولقد اصبح النشاط البدني بعد ذلك </a:t>
            </a:r>
            <a:r>
              <a:rPr lang="ar-IQ" dirty="0" err="1"/>
              <a:t>وسیلة</a:t>
            </a:r>
            <a:r>
              <a:rPr lang="ar-IQ" dirty="0"/>
              <a:t> </a:t>
            </a:r>
            <a:r>
              <a:rPr lang="ar-IQ" dirty="0" err="1"/>
              <a:t>لتعلیم</a:t>
            </a:r>
            <a:r>
              <a:rPr lang="ar-IQ" dirty="0"/>
              <a:t> الاطفال </a:t>
            </a:r>
            <a:r>
              <a:rPr lang="ar-IQ" dirty="0" err="1"/>
              <a:t>والفتیان</a:t>
            </a:r>
            <a:r>
              <a:rPr lang="ar-IQ" dirty="0"/>
              <a:t> </a:t>
            </a:r>
            <a:r>
              <a:rPr lang="ar-IQ" dirty="0" err="1"/>
              <a:t>تقالید</a:t>
            </a:r>
            <a:r>
              <a:rPr lang="ar-IQ" dirty="0"/>
              <a:t> </a:t>
            </a:r>
            <a:r>
              <a:rPr lang="ar-IQ" dirty="0" err="1"/>
              <a:t>العشیرة</a:t>
            </a:r>
            <a:r>
              <a:rPr lang="ar-IQ" dirty="0"/>
              <a:t> وكانت الرقصات </a:t>
            </a:r>
            <a:r>
              <a:rPr lang="ar-IQ" dirty="0" err="1"/>
              <a:t>العشائریة</a:t>
            </a:r>
            <a:r>
              <a:rPr lang="ar-IQ" dirty="0"/>
              <a:t> والحركات </a:t>
            </a:r>
            <a:r>
              <a:rPr lang="ar-IQ" dirty="0" err="1"/>
              <a:t>الجماعیة</a:t>
            </a:r>
            <a:r>
              <a:rPr lang="ar-IQ" dirty="0"/>
              <a:t> واهداف الالعاب بمثابة اداة استغلها قادة </a:t>
            </a:r>
            <a:r>
              <a:rPr lang="ar-IQ" dirty="0" err="1"/>
              <a:t>القبیلة</a:t>
            </a:r>
            <a:r>
              <a:rPr lang="ar-IQ" dirty="0"/>
              <a:t> بمهارة </a:t>
            </a:r>
            <a:r>
              <a:rPr lang="ar-IQ" dirty="0" err="1"/>
              <a:t>لتنمیة</a:t>
            </a:r>
            <a:r>
              <a:rPr lang="ar-IQ" dirty="0"/>
              <a:t> الروح </a:t>
            </a:r>
            <a:r>
              <a:rPr lang="ar-IQ" dirty="0" err="1"/>
              <a:t>الجماعیة</a:t>
            </a:r>
            <a:r>
              <a:rPr lang="ar-IQ" dirty="0"/>
              <a:t> .</a:t>
            </a:r>
            <a:endParaRPr lang="ar-IQ" b="1" dirty="0" smtClean="0">
              <a:solidFill>
                <a:srgbClr val="FF0000"/>
              </a:solidFill>
            </a:endParaRPr>
          </a:p>
          <a:p>
            <a:endParaRPr lang="ar-IQ" b="1" dirty="0"/>
          </a:p>
        </p:txBody>
      </p:sp>
    </p:spTree>
    <p:extLst>
      <p:ext uri="{BB962C8B-B14F-4D97-AF65-F5344CB8AC3E}">
        <p14:creationId xmlns:p14="http://schemas.microsoft.com/office/powerpoint/2010/main" val="1719175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ar-IQ" sz="2800" dirty="0" err="1"/>
              <a:t>الترویح</a:t>
            </a:r>
            <a:r>
              <a:rPr lang="ar-IQ" sz="2800" dirty="0"/>
              <a:t> :- عرفه الانسان البدائي خلال مطاردة </a:t>
            </a:r>
            <a:r>
              <a:rPr lang="ar-IQ" sz="2800" dirty="0" err="1"/>
              <a:t>الحیوانات</a:t>
            </a:r>
            <a:r>
              <a:rPr lang="ar-IQ" sz="2800" dirty="0"/>
              <a:t> والتي زاولها </a:t>
            </a:r>
            <a:r>
              <a:rPr lang="ar-IQ" sz="2800" dirty="0" err="1"/>
              <a:t>یومیاً</a:t>
            </a:r>
            <a:r>
              <a:rPr lang="ar-IQ" sz="2800" dirty="0"/>
              <a:t> </a:t>
            </a:r>
            <a:r>
              <a:rPr lang="ar-IQ" sz="2800" dirty="0" err="1"/>
              <a:t>لاجل</a:t>
            </a:r>
            <a:r>
              <a:rPr lang="ar-IQ" sz="2800" dirty="0"/>
              <a:t> الحصول على غذائه ، لم </a:t>
            </a:r>
            <a:r>
              <a:rPr lang="ar-IQ" sz="2800" dirty="0" err="1"/>
              <a:t>یعرف</a:t>
            </a:r>
            <a:r>
              <a:rPr lang="ar-IQ" sz="2800" dirty="0"/>
              <a:t> المجتمع البدائي المدرسة </a:t>
            </a:r>
            <a:r>
              <a:rPr lang="ar-IQ" sz="2800" dirty="0" err="1"/>
              <a:t>النظامیة</a:t>
            </a:r>
            <a:r>
              <a:rPr lang="ar-IQ" sz="2800" dirty="0"/>
              <a:t> بمفهومها الحالي وكان الوالدان </a:t>
            </a:r>
            <a:r>
              <a:rPr lang="ar-IQ" sz="2800" dirty="0" err="1"/>
              <a:t>یقومان</a:t>
            </a:r>
            <a:r>
              <a:rPr lang="ar-IQ" sz="2800" dirty="0"/>
              <a:t> </a:t>
            </a:r>
            <a:r>
              <a:rPr lang="ar-IQ" sz="2800" dirty="0" err="1"/>
              <a:t>بتربیة</a:t>
            </a:r>
            <a:r>
              <a:rPr lang="ar-IQ" sz="2800" dirty="0"/>
              <a:t> الاطفال وعلى الطفل ان </a:t>
            </a:r>
            <a:r>
              <a:rPr lang="ar-IQ" sz="2800" dirty="0" err="1"/>
              <a:t>یقلد</a:t>
            </a:r>
            <a:r>
              <a:rPr lang="ar-IQ" sz="2800" dirty="0"/>
              <a:t> والده في رمي الحر اب والرماح وكانت الظروف هي التي تحكم في </a:t>
            </a:r>
            <a:r>
              <a:rPr lang="ar-IQ" sz="2800" dirty="0" err="1"/>
              <a:t>تعلیم</a:t>
            </a:r>
            <a:r>
              <a:rPr lang="ar-IQ" sz="2800" dirty="0"/>
              <a:t> الطفل اي من المهارات </a:t>
            </a:r>
            <a:r>
              <a:rPr lang="ar-IQ" sz="2800" dirty="0" err="1"/>
              <a:t>الحركیة</a:t>
            </a:r>
            <a:r>
              <a:rPr lang="ar-IQ" sz="2800" dirty="0"/>
              <a:t> التي </a:t>
            </a:r>
            <a:r>
              <a:rPr lang="ar-IQ" sz="2800" dirty="0" err="1"/>
              <a:t>یحتاجها</a:t>
            </a:r>
            <a:r>
              <a:rPr lang="ar-IQ" sz="2800" dirty="0"/>
              <a:t> ( اي عنصر من عناصر </a:t>
            </a:r>
            <a:r>
              <a:rPr lang="ar-IQ" sz="2800" dirty="0" err="1"/>
              <a:t>اللیاقة</a:t>
            </a:r>
            <a:r>
              <a:rPr lang="ar-IQ" sz="2800" dirty="0"/>
              <a:t> </a:t>
            </a:r>
            <a:r>
              <a:rPr lang="ar-IQ" sz="2800" dirty="0" err="1"/>
              <a:t>البدنیة</a:t>
            </a:r>
            <a:r>
              <a:rPr lang="ar-IQ" sz="2800" dirty="0"/>
              <a:t> ) التي لابد من ان </a:t>
            </a:r>
            <a:r>
              <a:rPr lang="ar-IQ" sz="2800" dirty="0" err="1"/>
              <a:t>یحصل</a:t>
            </a:r>
            <a:r>
              <a:rPr lang="ar-IQ" sz="2800" dirty="0"/>
              <a:t> </a:t>
            </a:r>
            <a:r>
              <a:rPr lang="ar-IQ" sz="2800" dirty="0" err="1"/>
              <a:t>علیها</a:t>
            </a:r>
            <a:r>
              <a:rPr lang="ar-IQ" sz="2800" dirty="0"/>
              <a:t> </a:t>
            </a:r>
            <a:r>
              <a:rPr lang="ar-IQ" sz="2800" dirty="0" err="1"/>
              <a:t>ویطورها</a:t>
            </a:r>
            <a:r>
              <a:rPr lang="ar-IQ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4285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354</TotalTime>
  <Words>1431</Words>
  <Application>Microsoft Office PowerPoint</Application>
  <PresentationFormat>عرض على الشاشة (3:4)‏</PresentationFormat>
  <Paragraphs>17</Paragraphs>
  <Slides>15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15</vt:i4>
      </vt:variant>
    </vt:vector>
  </HeadingPairs>
  <TitlesOfParts>
    <vt:vector size="16" baseType="lpstr"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Microsoft (C)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HP</dc:creator>
  <cp:lastModifiedBy>HP</cp:lastModifiedBy>
  <cp:revision>20</cp:revision>
  <dcterms:created xsi:type="dcterms:W3CDTF">2018-10-27T23:07:13Z</dcterms:created>
  <dcterms:modified xsi:type="dcterms:W3CDTF">2019-06-16T23:09:45Z</dcterms:modified>
</cp:coreProperties>
</file>